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9"/>
  </p:notesMasterIdLst>
  <p:handoutMasterIdLst>
    <p:handoutMasterId r:id="rId30"/>
  </p:handoutMasterIdLst>
  <p:sldIdLst>
    <p:sldId id="303" r:id="rId2"/>
    <p:sldId id="937" r:id="rId3"/>
    <p:sldId id="991" r:id="rId4"/>
    <p:sldId id="993" r:id="rId5"/>
    <p:sldId id="2147480976" r:id="rId6"/>
    <p:sldId id="989" r:id="rId7"/>
    <p:sldId id="2147480977" r:id="rId8"/>
    <p:sldId id="994" r:id="rId9"/>
    <p:sldId id="2147480965" r:id="rId10"/>
    <p:sldId id="2147480986" r:id="rId11"/>
    <p:sldId id="2147480982" r:id="rId12"/>
    <p:sldId id="2147480978" r:id="rId13"/>
    <p:sldId id="2147480983" r:id="rId14"/>
    <p:sldId id="2147480985" r:id="rId15"/>
    <p:sldId id="2147480979" r:id="rId16"/>
    <p:sldId id="2147480981" r:id="rId17"/>
    <p:sldId id="2147480989" r:id="rId18"/>
    <p:sldId id="2147480980" r:id="rId19"/>
    <p:sldId id="2147480988" r:id="rId20"/>
    <p:sldId id="907" r:id="rId21"/>
    <p:sldId id="908" r:id="rId22"/>
    <p:sldId id="924" r:id="rId23"/>
    <p:sldId id="949" r:id="rId24"/>
    <p:sldId id="950" r:id="rId25"/>
    <p:sldId id="988" r:id="rId26"/>
    <p:sldId id="704" r:id="rId27"/>
    <p:sldId id="925" r:id="rId2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00FF"/>
    <a:srgbClr val="66FFFF"/>
    <a:srgbClr val="C1E442"/>
    <a:srgbClr val="FF3300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97" autoAdjust="0"/>
    <p:restoredTop sz="97931" autoAdjust="0"/>
  </p:normalViewPr>
  <p:slideViewPr>
    <p:cSldViewPr snapToGrid="0">
      <p:cViewPr>
        <p:scale>
          <a:sx n="100" d="100"/>
          <a:sy n="100" d="100"/>
        </p:scale>
        <p:origin x="-67" y="19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4/11/2025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4/11/2025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S5-251767,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SA5#160, Goteborg, Sweden, 07 - 11 April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GB" altLang="zh-CN" sz="1800" dirty="0">
                <a:latin typeface="Arial" pitchFamily="34" charset="0"/>
              </a:rPr>
              <a:t>SA5#</a:t>
            </a:r>
            <a:r>
              <a:rPr lang="fr-FR" altLang="zh-CN" sz="1800" dirty="0">
                <a:latin typeface="Arial" pitchFamily="34" charset="0"/>
              </a:rPr>
              <a:t>1</a:t>
            </a:r>
            <a:r>
              <a:rPr lang="en-US" altLang="zh-CN" sz="1800" dirty="0">
                <a:latin typeface="Arial" pitchFamily="34" charset="0"/>
              </a:rPr>
              <a:t>60</a:t>
            </a:r>
            <a:r>
              <a:rPr lang="fr-FR" altLang="zh-CN" sz="1800" dirty="0">
                <a:latin typeface="Arial" pitchFamily="34" charset="0"/>
              </a:rPr>
              <a:t>, </a:t>
            </a:r>
            <a:r>
              <a:rPr lang="sv-SE" altLang="zh-CN" sz="1800" dirty="0">
                <a:latin typeface="Arial" pitchFamily="34" charset="0"/>
              </a:rPr>
              <a:t>Goteborg, Sweden, 07 - 11 April 2025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3CA6DF1-A8DE-40AA-AC03-6AB27C228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TU allocation portion of 5GA part/6G part in Rel-20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270632C-9423-47EF-9320-DE3AB931B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1"/>
            <a:ext cx="11183938" cy="1037590"/>
          </a:xfrm>
        </p:spPr>
        <p:txBody>
          <a:bodyPr/>
          <a:lstStyle/>
          <a:p>
            <a:r>
              <a:rPr lang="en-US" altLang="zh-CN" sz="2400" dirty="0"/>
              <a:t>SA5 has discussed the following 3 options for TU allocation portion of 5GA part/6G part in Rel-20, the following table shows the opinion in SA5#159.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8520C47-8DD8-42B0-9C9C-D88A6E41F8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252810"/>
              </p:ext>
            </p:extLst>
          </p:nvPr>
        </p:nvGraphicFramePr>
        <p:xfrm>
          <a:off x="2197042" y="2617470"/>
          <a:ext cx="4788670" cy="1623060"/>
        </p:xfrm>
        <a:graphic>
          <a:graphicData uri="http://schemas.openxmlformats.org/drawingml/2006/table">
            <a:tbl>
              <a:tblPr/>
              <a:tblGrid>
                <a:gridCol w="2640482">
                  <a:extLst>
                    <a:ext uri="{9D8B030D-6E8A-4147-A177-3AD203B41FA5}">
                      <a16:colId xmlns:a16="http://schemas.microsoft.com/office/drawing/2014/main" val="87291981"/>
                    </a:ext>
                  </a:extLst>
                </a:gridCol>
                <a:gridCol w="2148188">
                  <a:extLst>
                    <a:ext uri="{9D8B030D-6E8A-4147-A177-3AD203B41FA5}">
                      <a16:colId xmlns:a16="http://schemas.microsoft.com/office/drawing/2014/main" val="3861879389"/>
                    </a:ext>
                  </a:extLst>
                </a:gridCol>
              </a:tblGrid>
              <a:tr h="19812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 allocation portion of 5GA part/6G part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altLang="zh-CN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311315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5GA/6G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No. of supporting companies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69715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1:1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018235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1:2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416723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2:1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98358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43EB523-F567-463A-9394-B5E4AF6F1511}"/>
              </a:ext>
            </a:extLst>
          </p:cNvPr>
          <p:cNvSpPr txBox="1">
            <a:spLocks/>
          </p:cNvSpPr>
          <p:nvPr/>
        </p:nvSpPr>
        <p:spPr bwMode="auto">
          <a:xfrm>
            <a:off x="504031" y="4366259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2400" kern="0" dirty="0"/>
              <a:t>SA5 has discussed in SA5#160, group agreed to adopt 1:1 on TU allocation portion of 5GA part/6G part in Rel-20. </a:t>
            </a:r>
          </a:p>
        </p:txBody>
      </p:sp>
    </p:spTree>
    <p:extLst>
      <p:ext uri="{BB962C8B-B14F-4D97-AF65-F5344CB8AC3E}">
        <p14:creationId xmlns:p14="http://schemas.microsoft.com/office/powerpoint/2010/main" val="341384560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FD9EC58-4DBB-4658-8736-BEC4845C1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D3BBD2A-2D2C-49E0-818B-98B9AE469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12400014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3DB184C4-B597-4D98-B844-6B791D53F4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3402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C4CE1FFD-1975-4130-AC50-E59F1FC63E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08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FB770AD-C0C2-46EF-8DE1-1FAEE24B61A9}"/>
              </a:ext>
            </a:extLst>
          </p:cNvPr>
          <p:cNvCxnSpPr>
            <a:cxnSpLocks/>
          </p:cNvCxnSpPr>
          <p:nvPr/>
        </p:nvCxnSpPr>
        <p:spPr bwMode="auto">
          <a:xfrm>
            <a:off x="478607" y="152202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07F4C41A-88F5-43CD-93B3-DC95A4C9E50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53476" y="190071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349471F7-7AA1-4CDC-AAB6-89018D86CD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27502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8BC93C0-B04C-4E64-AD88-5D09DC056BFF}"/>
              </a:ext>
            </a:extLst>
          </p:cNvPr>
          <p:cNvSpPr txBox="1"/>
          <p:nvPr/>
        </p:nvSpPr>
        <p:spPr>
          <a:xfrm>
            <a:off x="1376179" y="13997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227BFB4-5679-4355-A726-060A0B3350E5}"/>
              </a:ext>
            </a:extLst>
          </p:cNvPr>
          <p:cNvGrpSpPr/>
          <p:nvPr/>
        </p:nvGrpSpPr>
        <p:grpSpPr>
          <a:xfrm>
            <a:off x="818260" y="1665112"/>
            <a:ext cx="400050" cy="354013"/>
            <a:chOff x="996003" y="755453"/>
            <a:chExt cx="400050" cy="354013"/>
          </a:xfrm>
        </p:grpSpPr>
        <p:sp>
          <p:nvSpPr>
            <p:cNvPr id="11" name="TextBox 86">
              <a:extLst>
                <a:ext uri="{FF2B5EF4-FFF2-40B4-BE49-F238E27FC236}">
                  <a16:creationId xmlns:a16="http://schemas.microsoft.com/office/drawing/2014/main" id="{E5687A45-A0C8-466E-8FF5-2B2E72D44C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" name="TextBox 59">
              <a:extLst>
                <a:ext uri="{FF2B5EF4-FFF2-40B4-BE49-F238E27FC236}">
                  <a16:creationId xmlns:a16="http://schemas.microsoft.com/office/drawing/2014/main" id="{F9CDD9C5-8B75-46E6-9480-7333F9176D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A57162B-880B-406F-99E4-0700CB865D9C}"/>
              </a:ext>
            </a:extLst>
          </p:cNvPr>
          <p:cNvGrpSpPr/>
          <p:nvPr/>
        </p:nvGrpSpPr>
        <p:grpSpPr>
          <a:xfrm>
            <a:off x="5672697" y="1665112"/>
            <a:ext cx="403225" cy="354013"/>
            <a:chOff x="6320478" y="755453"/>
            <a:chExt cx="403225" cy="354013"/>
          </a:xfrm>
        </p:grpSpPr>
        <p:sp>
          <p:nvSpPr>
            <p:cNvPr id="14" name="TextBox 86">
              <a:extLst>
                <a:ext uri="{FF2B5EF4-FFF2-40B4-BE49-F238E27FC236}">
                  <a16:creationId xmlns:a16="http://schemas.microsoft.com/office/drawing/2014/main" id="{41796444-35EE-4EA3-9E9E-10D9256603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5" name="TextBox 60">
              <a:extLst>
                <a:ext uri="{FF2B5EF4-FFF2-40B4-BE49-F238E27FC236}">
                  <a16:creationId xmlns:a16="http://schemas.microsoft.com/office/drawing/2014/main" id="{0246BE1C-617F-4814-8574-26BA7B421F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AEEC678-8498-4EB9-A2D6-549609E51C1A}"/>
              </a:ext>
            </a:extLst>
          </p:cNvPr>
          <p:cNvGrpSpPr/>
          <p:nvPr/>
        </p:nvGrpSpPr>
        <p:grpSpPr>
          <a:xfrm>
            <a:off x="3234366" y="1665112"/>
            <a:ext cx="390525" cy="354013"/>
            <a:chOff x="3678878" y="755453"/>
            <a:chExt cx="390525" cy="354013"/>
          </a:xfrm>
        </p:grpSpPr>
        <p:sp>
          <p:nvSpPr>
            <p:cNvPr id="17" name="TextBox 86">
              <a:extLst>
                <a:ext uri="{FF2B5EF4-FFF2-40B4-BE49-F238E27FC236}">
                  <a16:creationId xmlns:a16="http://schemas.microsoft.com/office/drawing/2014/main" id="{D590024E-A445-408D-8ED9-FBE1301EEA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8" name="TextBox 61">
              <a:extLst>
                <a:ext uri="{FF2B5EF4-FFF2-40B4-BE49-F238E27FC236}">
                  <a16:creationId xmlns:a16="http://schemas.microsoft.com/office/drawing/2014/main" id="{EDF6C7EF-D9A3-42EC-B299-50299D54DF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8ADF39B-57B2-4540-8D13-411671CCB924}"/>
              </a:ext>
            </a:extLst>
          </p:cNvPr>
          <p:cNvGrpSpPr/>
          <p:nvPr/>
        </p:nvGrpSpPr>
        <p:grpSpPr>
          <a:xfrm>
            <a:off x="1423874" y="1665112"/>
            <a:ext cx="396875" cy="354013"/>
            <a:chOff x="1684978" y="755453"/>
            <a:chExt cx="396875" cy="354013"/>
          </a:xfrm>
        </p:grpSpPr>
        <p:sp>
          <p:nvSpPr>
            <p:cNvPr id="20" name="TextBox 86">
              <a:extLst>
                <a:ext uri="{FF2B5EF4-FFF2-40B4-BE49-F238E27FC236}">
                  <a16:creationId xmlns:a16="http://schemas.microsoft.com/office/drawing/2014/main" id="{B3180987-6554-4A1E-9139-DBE72464BD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1" name="TextBox 62">
              <a:extLst>
                <a:ext uri="{FF2B5EF4-FFF2-40B4-BE49-F238E27FC236}">
                  <a16:creationId xmlns:a16="http://schemas.microsoft.com/office/drawing/2014/main" id="{2FE3B596-0199-4DA5-928D-3EF91F3E01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4E5E0B2-8F40-4E68-89AD-41E699B57135}"/>
              </a:ext>
            </a:extLst>
          </p:cNvPr>
          <p:cNvGrpSpPr/>
          <p:nvPr/>
        </p:nvGrpSpPr>
        <p:grpSpPr>
          <a:xfrm>
            <a:off x="3830455" y="1665112"/>
            <a:ext cx="422275" cy="354013"/>
            <a:chOff x="4367853" y="755453"/>
            <a:chExt cx="422275" cy="354013"/>
          </a:xfrm>
        </p:grpSpPr>
        <p:sp>
          <p:nvSpPr>
            <p:cNvPr id="23" name="TextBox 86">
              <a:extLst>
                <a:ext uri="{FF2B5EF4-FFF2-40B4-BE49-F238E27FC236}">
                  <a16:creationId xmlns:a16="http://schemas.microsoft.com/office/drawing/2014/main" id="{5D898C62-8F52-462D-BB2D-FE8ECF1EA9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" name="TextBox 63">
              <a:extLst>
                <a:ext uri="{FF2B5EF4-FFF2-40B4-BE49-F238E27FC236}">
                  <a16:creationId xmlns:a16="http://schemas.microsoft.com/office/drawing/2014/main" id="{F0EDC986-257E-4B69-962E-D8B52DD3E5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74B6585-94A3-404D-BA35-6BF434CC24CD}"/>
              </a:ext>
            </a:extLst>
          </p:cNvPr>
          <p:cNvGrpSpPr/>
          <p:nvPr/>
        </p:nvGrpSpPr>
        <p:grpSpPr>
          <a:xfrm>
            <a:off x="6281486" y="1665112"/>
            <a:ext cx="407988" cy="354013"/>
            <a:chOff x="6884040" y="755453"/>
            <a:chExt cx="407988" cy="354013"/>
          </a:xfrm>
        </p:grpSpPr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75606A45-A6CE-4AA3-AB6F-3ABE972AD7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7" name="TextBox 64">
              <a:extLst>
                <a:ext uri="{FF2B5EF4-FFF2-40B4-BE49-F238E27FC236}">
                  <a16:creationId xmlns:a16="http://schemas.microsoft.com/office/drawing/2014/main" id="{3FD363F1-A1B4-4C90-AC25-79F4EC6D1A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EE66B7B-9FDA-460D-8E70-8510D271ECEB}"/>
              </a:ext>
            </a:extLst>
          </p:cNvPr>
          <p:cNvGrpSpPr/>
          <p:nvPr/>
        </p:nvGrpSpPr>
        <p:grpSpPr>
          <a:xfrm>
            <a:off x="2026313" y="1665112"/>
            <a:ext cx="390525" cy="354013"/>
            <a:chOff x="2464440" y="755453"/>
            <a:chExt cx="390525" cy="354013"/>
          </a:xfrm>
        </p:grpSpPr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63600C24-3778-4D11-9EC8-5643AE978E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0" name="TextBox 65">
              <a:extLst>
                <a:ext uri="{FF2B5EF4-FFF2-40B4-BE49-F238E27FC236}">
                  <a16:creationId xmlns:a16="http://schemas.microsoft.com/office/drawing/2014/main" id="{458044EC-D2F6-4AA2-9533-553E8FD3B7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1C92EE7-83C6-4AA3-BF38-5B93624FE50C}"/>
              </a:ext>
            </a:extLst>
          </p:cNvPr>
          <p:cNvGrpSpPr/>
          <p:nvPr/>
        </p:nvGrpSpPr>
        <p:grpSpPr>
          <a:xfrm>
            <a:off x="4458294" y="1665112"/>
            <a:ext cx="406400" cy="354013"/>
            <a:chOff x="5098103" y="755453"/>
            <a:chExt cx="406400" cy="354013"/>
          </a:xfrm>
        </p:grpSpPr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7F0E8D69-7EB4-4B51-A0E5-7DA392B90D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3" name="TextBox 66">
              <a:extLst>
                <a:ext uri="{FF2B5EF4-FFF2-40B4-BE49-F238E27FC236}">
                  <a16:creationId xmlns:a16="http://schemas.microsoft.com/office/drawing/2014/main" id="{06A89130-EEE8-436C-9611-CE34B3FA85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F3D97D-E4CD-4EAA-87AD-6981A215D6EB}"/>
              </a:ext>
            </a:extLst>
          </p:cNvPr>
          <p:cNvGrpSpPr/>
          <p:nvPr/>
        </p:nvGrpSpPr>
        <p:grpSpPr>
          <a:xfrm>
            <a:off x="222171" y="1665112"/>
            <a:ext cx="390525" cy="354013"/>
            <a:chOff x="314965" y="755453"/>
            <a:chExt cx="390525" cy="354013"/>
          </a:xfrm>
        </p:grpSpPr>
        <p:sp>
          <p:nvSpPr>
            <p:cNvPr id="35" name="TextBox 86">
              <a:extLst>
                <a:ext uri="{FF2B5EF4-FFF2-40B4-BE49-F238E27FC236}">
                  <a16:creationId xmlns:a16="http://schemas.microsoft.com/office/drawing/2014/main" id="{763D835D-E0FA-4FEA-9A48-428E6F707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6" name="TextBox 69">
              <a:extLst>
                <a:ext uri="{FF2B5EF4-FFF2-40B4-BE49-F238E27FC236}">
                  <a16:creationId xmlns:a16="http://schemas.microsoft.com/office/drawing/2014/main" id="{D9DC44EE-2000-46AC-874B-C5C135EBB7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4AE7B08-202F-43B9-A512-0C3213647F03}"/>
              </a:ext>
            </a:extLst>
          </p:cNvPr>
          <p:cNvGrpSpPr/>
          <p:nvPr/>
        </p:nvGrpSpPr>
        <p:grpSpPr>
          <a:xfrm>
            <a:off x="2622402" y="1665112"/>
            <a:ext cx="406400" cy="354013"/>
            <a:chOff x="2991490" y="755453"/>
            <a:chExt cx="406400" cy="354013"/>
          </a:xfrm>
        </p:grpSpPr>
        <p:sp>
          <p:nvSpPr>
            <p:cNvPr id="38" name="TextBox 86">
              <a:extLst>
                <a:ext uri="{FF2B5EF4-FFF2-40B4-BE49-F238E27FC236}">
                  <a16:creationId xmlns:a16="http://schemas.microsoft.com/office/drawing/2014/main" id="{47B0C922-BFDC-4A9B-A34B-65C97FD6C5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9" name="TextBox 70">
              <a:extLst>
                <a:ext uri="{FF2B5EF4-FFF2-40B4-BE49-F238E27FC236}">
                  <a16:creationId xmlns:a16="http://schemas.microsoft.com/office/drawing/2014/main" id="{EEC7E2BC-3A8F-45C9-8314-20B678AFA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755010D-B14B-482E-AE51-213928CCDBDF}"/>
              </a:ext>
            </a:extLst>
          </p:cNvPr>
          <p:cNvGrpSpPr/>
          <p:nvPr/>
        </p:nvGrpSpPr>
        <p:grpSpPr>
          <a:xfrm>
            <a:off x="5070258" y="1665112"/>
            <a:ext cx="396875" cy="354013"/>
            <a:chOff x="5758503" y="755453"/>
            <a:chExt cx="396875" cy="354013"/>
          </a:xfrm>
        </p:grpSpPr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A973D555-EFD3-4ABD-8154-8356BEEEB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2" name="TextBox 71">
              <a:extLst>
                <a:ext uri="{FF2B5EF4-FFF2-40B4-BE49-F238E27FC236}">
                  <a16:creationId xmlns:a16="http://schemas.microsoft.com/office/drawing/2014/main" id="{C07DBD87-FF1C-4F3F-B1CD-BB3F6738CF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3" name="Rectangle 12">
            <a:extLst>
              <a:ext uri="{FF2B5EF4-FFF2-40B4-BE49-F238E27FC236}">
                <a16:creationId xmlns:a16="http://schemas.microsoft.com/office/drawing/2014/main" id="{EE7240E3-2845-471A-B34A-6A2D306C2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8393" y="596027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4" name="TextBox 67">
            <a:extLst>
              <a:ext uri="{FF2B5EF4-FFF2-40B4-BE49-F238E27FC236}">
                <a16:creationId xmlns:a16="http://schemas.microsoft.com/office/drawing/2014/main" id="{3C8027FC-D90E-4524-935D-512281493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692" y="15633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5" name="Chevron 60">
            <a:extLst>
              <a:ext uri="{FF2B5EF4-FFF2-40B4-BE49-F238E27FC236}">
                <a16:creationId xmlns:a16="http://schemas.microsoft.com/office/drawing/2014/main" id="{EEA054E7-CDD3-49C7-969B-1CAA0B3DF0B5}"/>
              </a:ext>
            </a:extLst>
          </p:cNvPr>
          <p:cNvSpPr/>
          <p:nvPr/>
        </p:nvSpPr>
        <p:spPr bwMode="auto">
          <a:xfrm>
            <a:off x="117184" y="258916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78A32F71-1515-4EBB-9979-DAD8FEC8D826}"/>
              </a:ext>
            </a:extLst>
          </p:cNvPr>
          <p:cNvSpPr/>
          <p:nvPr/>
        </p:nvSpPr>
        <p:spPr bwMode="auto">
          <a:xfrm>
            <a:off x="3314198" y="258476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7" name="Chevron 60">
            <a:extLst>
              <a:ext uri="{FF2B5EF4-FFF2-40B4-BE49-F238E27FC236}">
                <a16:creationId xmlns:a16="http://schemas.microsoft.com/office/drawing/2014/main" id="{317BC028-BFBD-48EC-8D4C-F6287AD71051}"/>
              </a:ext>
            </a:extLst>
          </p:cNvPr>
          <p:cNvSpPr/>
          <p:nvPr/>
        </p:nvSpPr>
        <p:spPr bwMode="auto">
          <a:xfrm>
            <a:off x="1586999" y="258836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48" name="Chevron 60">
            <a:extLst>
              <a:ext uri="{FF2B5EF4-FFF2-40B4-BE49-F238E27FC236}">
                <a16:creationId xmlns:a16="http://schemas.microsoft.com/office/drawing/2014/main" id="{3ED340BD-9F7F-4BF9-8BA0-48B34C9213C4}"/>
              </a:ext>
            </a:extLst>
          </p:cNvPr>
          <p:cNvSpPr/>
          <p:nvPr/>
        </p:nvSpPr>
        <p:spPr bwMode="auto">
          <a:xfrm>
            <a:off x="6336218" y="305889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D6F3604E-6D7D-4B78-B656-BE0C7C56E310}"/>
              </a:ext>
            </a:extLst>
          </p:cNvPr>
          <p:cNvSpPr/>
          <p:nvPr/>
        </p:nvSpPr>
        <p:spPr bwMode="auto">
          <a:xfrm>
            <a:off x="4005074" y="3060663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9397B400-FFBE-4CD8-AA01-8EBD6559A8E4}"/>
              </a:ext>
            </a:extLst>
          </p:cNvPr>
          <p:cNvSpPr/>
          <p:nvPr/>
        </p:nvSpPr>
        <p:spPr bwMode="auto">
          <a:xfrm>
            <a:off x="5892238" y="4730972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3F0E4AC-A4FF-49AD-A89C-6B2B233CEAC4}"/>
              </a:ext>
            </a:extLst>
          </p:cNvPr>
          <p:cNvGrpSpPr/>
          <p:nvPr/>
        </p:nvGrpSpPr>
        <p:grpSpPr>
          <a:xfrm>
            <a:off x="6895038" y="1654952"/>
            <a:ext cx="390850" cy="354013"/>
            <a:chOff x="7359013" y="745293"/>
            <a:chExt cx="390850" cy="354013"/>
          </a:xfrm>
        </p:grpSpPr>
        <p:sp>
          <p:nvSpPr>
            <p:cNvPr id="52" name="TextBox 86">
              <a:extLst>
                <a:ext uri="{FF2B5EF4-FFF2-40B4-BE49-F238E27FC236}">
                  <a16:creationId xmlns:a16="http://schemas.microsoft.com/office/drawing/2014/main" id="{71615AA8-7C95-4AE0-BB70-FD3EA56B61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3" name="TextBox 66">
              <a:extLst>
                <a:ext uri="{FF2B5EF4-FFF2-40B4-BE49-F238E27FC236}">
                  <a16:creationId xmlns:a16="http://schemas.microsoft.com/office/drawing/2014/main" id="{E35AB47B-8CA8-42AE-8EC7-2DBA649FD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0897257-B7DB-4B2C-BDB0-A336AA1DE572}"/>
              </a:ext>
            </a:extLst>
          </p:cNvPr>
          <p:cNvGrpSpPr/>
          <p:nvPr/>
        </p:nvGrpSpPr>
        <p:grpSpPr>
          <a:xfrm>
            <a:off x="7491452" y="1654952"/>
            <a:ext cx="384175" cy="354013"/>
            <a:chOff x="8016563" y="745293"/>
            <a:chExt cx="384175" cy="354013"/>
          </a:xfrm>
        </p:grpSpPr>
        <p:sp>
          <p:nvSpPr>
            <p:cNvPr id="55" name="TextBox 86">
              <a:extLst>
                <a:ext uri="{FF2B5EF4-FFF2-40B4-BE49-F238E27FC236}">
                  <a16:creationId xmlns:a16="http://schemas.microsoft.com/office/drawing/2014/main" id="{1F34DE3E-87A7-4AAC-985E-F7B5B04308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6" name="TextBox 71">
              <a:extLst>
                <a:ext uri="{FF2B5EF4-FFF2-40B4-BE49-F238E27FC236}">
                  <a16:creationId xmlns:a16="http://schemas.microsoft.com/office/drawing/2014/main" id="{2C1ED7A0-86BE-4838-99D1-0CDE94C07C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7" name="TextBox 86">
            <a:extLst>
              <a:ext uri="{FF2B5EF4-FFF2-40B4-BE49-F238E27FC236}">
                <a16:creationId xmlns:a16="http://schemas.microsoft.com/office/drawing/2014/main" id="{139DAC7A-0BF1-4FEA-8684-7B019B793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1191" y="166849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58" name="TextBox 60">
            <a:extLst>
              <a:ext uri="{FF2B5EF4-FFF2-40B4-BE49-F238E27FC236}">
                <a16:creationId xmlns:a16="http://schemas.microsoft.com/office/drawing/2014/main" id="{5BCEA373-8DE4-4FE9-8C1F-EE93703E6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6441" y="182248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id="{7228A3F6-B4CA-430E-81E1-68EFEE81A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6602" y="180555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354A7D8B-730F-40D9-A7DD-1DB5F6302E84}"/>
              </a:ext>
            </a:extLst>
          </p:cNvPr>
          <p:cNvSpPr/>
          <p:nvPr/>
        </p:nvSpPr>
        <p:spPr bwMode="auto">
          <a:xfrm>
            <a:off x="4093464" y="392689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C5E9B7BB-2EC0-48F5-A60C-B0CBEFF3DFD5}"/>
              </a:ext>
            </a:extLst>
          </p:cNvPr>
          <p:cNvSpPr/>
          <p:nvPr/>
        </p:nvSpPr>
        <p:spPr bwMode="auto">
          <a:xfrm>
            <a:off x="4651248" y="4337048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2" name="TextBox 86">
            <a:extLst>
              <a:ext uri="{FF2B5EF4-FFF2-40B4-BE49-F238E27FC236}">
                <a16:creationId xmlns:a16="http://schemas.microsoft.com/office/drawing/2014/main" id="{09429561-997E-4DE6-9979-8E4BBC5DC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8708" y="166511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8FD48989-8320-4AC7-9BC2-B4C949C16C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2879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F04A2FEE-CD38-4FEB-A5D0-A1BBDD9A14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3926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55374669-447B-4EDA-81FD-AFE8E8E82A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44496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DCF007A8-9ED4-4E0E-AEDD-1E6C778865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4973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E421DCD6-AB16-47F4-A0B7-A98CF52C87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6020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D630263E-CDA5-4787-BBD8-6FE871F2034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5436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BCBF67DC-1D8C-4CB8-9564-CFD4DFE0A2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7067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FB3A6F88-4DC8-4248-ABA0-CF7AECE76D2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8114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1" name="Straight Connector 114">
            <a:extLst>
              <a:ext uri="{FF2B5EF4-FFF2-40B4-BE49-F238E27FC236}">
                <a16:creationId xmlns:a16="http://schemas.microsoft.com/office/drawing/2014/main" id="{B1DF2FD6-2CC4-442C-A73A-2186881473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8638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495E7B25-0BBC-4475-815A-BBD3213C21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5496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B6B680F7-4BC3-46A2-865D-FBB8F1FDE1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7590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4" name="Chevron 60">
            <a:extLst>
              <a:ext uri="{FF2B5EF4-FFF2-40B4-BE49-F238E27FC236}">
                <a16:creationId xmlns:a16="http://schemas.microsoft.com/office/drawing/2014/main" id="{C186C519-175D-4544-AB0A-CA8D3D546545}"/>
              </a:ext>
            </a:extLst>
          </p:cNvPr>
          <p:cNvSpPr/>
          <p:nvPr/>
        </p:nvSpPr>
        <p:spPr bwMode="auto">
          <a:xfrm>
            <a:off x="5149770" y="3584305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FC3915F9-5D78-401F-B497-2B33A05848B0}"/>
              </a:ext>
            </a:extLst>
          </p:cNvPr>
          <p:cNvSpPr/>
          <p:nvPr/>
        </p:nvSpPr>
        <p:spPr bwMode="auto">
          <a:xfrm>
            <a:off x="8197765" y="4323845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4FACF72A-DFEE-4B47-91A2-E5BAA314BE82}"/>
              </a:ext>
            </a:extLst>
          </p:cNvPr>
          <p:cNvSpPr/>
          <p:nvPr/>
        </p:nvSpPr>
        <p:spPr bwMode="auto">
          <a:xfrm>
            <a:off x="4062650" y="3584184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6295A181-D1E9-4349-805A-AAE09F079D35}"/>
              </a:ext>
            </a:extLst>
          </p:cNvPr>
          <p:cNvCxnSpPr>
            <a:cxnSpLocks/>
          </p:cNvCxnSpPr>
          <p:nvPr/>
        </p:nvCxnSpPr>
        <p:spPr bwMode="auto">
          <a:xfrm>
            <a:off x="2845880" y="151864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0CD09B8C-96FB-44EC-BBAE-4689C314EA91}"/>
              </a:ext>
            </a:extLst>
          </p:cNvPr>
          <p:cNvSpPr txBox="1"/>
          <p:nvPr/>
        </p:nvSpPr>
        <p:spPr>
          <a:xfrm>
            <a:off x="3743452" y="139640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7AB6D057-7A08-4D4F-9D9D-9824FF46FC7E}"/>
              </a:ext>
            </a:extLst>
          </p:cNvPr>
          <p:cNvCxnSpPr>
            <a:cxnSpLocks/>
          </p:cNvCxnSpPr>
          <p:nvPr/>
        </p:nvCxnSpPr>
        <p:spPr bwMode="auto">
          <a:xfrm>
            <a:off x="5247023" y="152203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AB11791A-417D-4CE6-8053-EF7FD0334FA3}"/>
              </a:ext>
            </a:extLst>
          </p:cNvPr>
          <p:cNvSpPr txBox="1"/>
          <p:nvPr/>
        </p:nvSpPr>
        <p:spPr>
          <a:xfrm>
            <a:off x="6144595" y="139979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EC165E0F-60E9-44A8-8507-84773DAE99E9}"/>
              </a:ext>
            </a:extLst>
          </p:cNvPr>
          <p:cNvCxnSpPr>
            <a:cxnSpLocks/>
          </p:cNvCxnSpPr>
          <p:nvPr/>
        </p:nvCxnSpPr>
        <p:spPr bwMode="auto">
          <a:xfrm>
            <a:off x="7641392" y="151187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C97EBAB7-7D41-4BEB-8EA5-5E86D87206F2}"/>
              </a:ext>
            </a:extLst>
          </p:cNvPr>
          <p:cNvSpPr txBox="1"/>
          <p:nvPr/>
        </p:nvSpPr>
        <p:spPr>
          <a:xfrm>
            <a:off x="8207071" y="140318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CD9037EF-013F-4D5C-9D50-DCE073CD3AD0}"/>
              </a:ext>
            </a:extLst>
          </p:cNvPr>
          <p:cNvSpPr/>
          <p:nvPr/>
        </p:nvSpPr>
        <p:spPr bwMode="auto">
          <a:xfrm>
            <a:off x="8069073" y="471799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84" name="Thought Bubble: Cloud 83">
            <a:extLst>
              <a:ext uri="{FF2B5EF4-FFF2-40B4-BE49-F238E27FC236}">
                <a16:creationId xmlns:a16="http://schemas.microsoft.com/office/drawing/2014/main" id="{612BE7FA-8EAF-49F3-87B5-A498A5A4F9A3}"/>
              </a:ext>
            </a:extLst>
          </p:cNvPr>
          <p:cNvSpPr/>
          <p:nvPr/>
        </p:nvSpPr>
        <p:spPr bwMode="auto">
          <a:xfrm>
            <a:off x="4902395" y="474673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15D5E22-AE0E-41A1-82AC-17088AA00B7E}"/>
              </a:ext>
            </a:extLst>
          </p:cNvPr>
          <p:cNvSpPr txBox="1"/>
          <p:nvPr/>
        </p:nvSpPr>
        <p:spPr>
          <a:xfrm>
            <a:off x="4794022" y="473877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86" name="Title 1">
            <a:extLst>
              <a:ext uri="{FF2B5EF4-FFF2-40B4-BE49-F238E27FC236}">
                <a16:creationId xmlns:a16="http://schemas.microsoft.com/office/drawing/2014/main" id="{EF39E34D-8C37-47A8-ADD7-8B0A630F6A5C}"/>
              </a:ext>
            </a:extLst>
          </p:cNvPr>
          <p:cNvSpPr txBox="1">
            <a:spLocks/>
          </p:cNvSpPr>
          <p:nvPr/>
        </p:nvSpPr>
        <p:spPr bwMode="auto">
          <a:xfrm>
            <a:off x="898268" y="957072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7" name="TextBox 1">
            <a:extLst>
              <a:ext uri="{FF2B5EF4-FFF2-40B4-BE49-F238E27FC236}">
                <a16:creationId xmlns:a16="http://schemas.microsoft.com/office/drawing/2014/main" id="{44179284-2DF3-4365-81AC-575AD58219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2824" y="104409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88" name="TextBox 1">
            <a:extLst>
              <a:ext uri="{FF2B5EF4-FFF2-40B4-BE49-F238E27FC236}">
                <a16:creationId xmlns:a16="http://schemas.microsoft.com/office/drawing/2014/main" id="{529DF491-947F-45E1-BA33-727E27DFA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6729" y="3745695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89" name="Straight Connector 114">
            <a:extLst>
              <a:ext uri="{FF2B5EF4-FFF2-40B4-BE49-F238E27FC236}">
                <a16:creationId xmlns:a16="http://schemas.microsoft.com/office/drawing/2014/main" id="{3AA9879C-3493-47DA-8676-F1B20D4909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75164" y="190206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0" name="Chevron 60">
            <a:extLst>
              <a:ext uri="{FF2B5EF4-FFF2-40B4-BE49-F238E27FC236}">
                <a16:creationId xmlns:a16="http://schemas.microsoft.com/office/drawing/2014/main" id="{ED89901B-B753-4341-B5E5-038AE71EB8DF}"/>
              </a:ext>
            </a:extLst>
          </p:cNvPr>
          <p:cNvSpPr/>
          <p:nvPr/>
        </p:nvSpPr>
        <p:spPr bwMode="auto">
          <a:xfrm>
            <a:off x="3152574" y="3581233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8A117534-11AF-45AF-9D14-86CBE8009B4A}"/>
              </a:ext>
            </a:extLst>
          </p:cNvPr>
          <p:cNvSpPr/>
          <p:nvPr/>
        </p:nvSpPr>
        <p:spPr bwMode="auto">
          <a:xfrm>
            <a:off x="3173356" y="3075542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" name="Diamond 91">
            <a:extLst>
              <a:ext uri="{FF2B5EF4-FFF2-40B4-BE49-F238E27FC236}">
                <a16:creationId xmlns:a16="http://schemas.microsoft.com/office/drawing/2014/main" id="{F0625E04-0226-4128-AF42-7E8C2A4D623C}"/>
              </a:ext>
            </a:extLst>
          </p:cNvPr>
          <p:cNvSpPr/>
          <p:nvPr/>
        </p:nvSpPr>
        <p:spPr bwMode="auto">
          <a:xfrm>
            <a:off x="2611305" y="3268010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56686EFC-7299-4F6D-9245-51D6308BC90C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94" name="Chevron 60">
            <a:extLst>
              <a:ext uri="{FF2B5EF4-FFF2-40B4-BE49-F238E27FC236}">
                <a16:creationId xmlns:a16="http://schemas.microsoft.com/office/drawing/2014/main" id="{93BE088D-B5FD-49DD-BD84-31EBBD60D1EF}"/>
              </a:ext>
            </a:extLst>
          </p:cNvPr>
          <p:cNvSpPr/>
          <p:nvPr/>
        </p:nvSpPr>
        <p:spPr bwMode="auto">
          <a:xfrm>
            <a:off x="4058084" y="5073086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>
                <a:latin typeface="+mn-lt"/>
                <a:ea typeface="ＭＳ Ｐゴシック" charset="-128"/>
              </a:rPr>
              <a:t>SA5 (5GA OAM/CH Prime) management St.+Norm Stage1/2/3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95" name="Chevron 60">
            <a:extLst>
              <a:ext uri="{FF2B5EF4-FFF2-40B4-BE49-F238E27FC236}">
                <a16:creationId xmlns:a16="http://schemas.microsoft.com/office/drawing/2014/main" id="{DA057A1C-B525-4F59-A5A7-7BE25BD43445}"/>
              </a:ext>
            </a:extLst>
          </p:cNvPr>
          <p:cNvSpPr/>
          <p:nvPr/>
        </p:nvSpPr>
        <p:spPr bwMode="auto">
          <a:xfrm>
            <a:off x="3276200" y="5096140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892066EA-9BA6-4C3F-B8BC-83764B3257BA}"/>
              </a:ext>
            </a:extLst>
          </p:cNvPr>
          <p:cNvSpPr txBox="1"/>
          <p:nvPr/>
        </p:nvSpPr>
        <p:spPr>
          <a:xfrm>
            <a:off x="3964182" y="5366991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58FBF21C-5F4C-4763-8C89-23B6F03AA37E}"/>
              </a:ext>
            </a:extLst>
          </p:cNvPr>
          <p:cNvSpPr/>
          <p:nvPr/>
        </p:nvSpPr>
        <p:spPr>
          <a:xfrm>
            <a:off x="6353215" y="570387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98" name="Chevron 60">
            <a:extLst>
              <a:ext uri="{FF2B5EF4-FFF2-40B4-BE49-F238E27FC236}">
                <a16:creationId xmlns:a16="http://schemas.microsoft.com/office/drawing/2014/main" id="{FE36D4A6-C642-4FC2-BEFB-4F9770B6F44F}"/>
              </a:ext>
            </a:extLst>
          </p:cNvPr>
          <p:cNvSpPr/>
          <p:nvPr/>
        </p:nvSpPr>
        <p:spPr bwMode="auto">
          <a:xfrm>
            <a:off x="6457860" y="5436487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99" name="Chevron 60">
            <a:extLst>
              <a:ext uri="{FF2B5EF4-FFF2-40B4-BE49-F238E27FC236}">
                <a16:creationId xmlns:a16="http://schemas.microsoft.com/office/drawing/2014/main" id="{C64508CE-5BA0-40D9-87F2-47F0E467D175}"/>
              </a:ext>
            </a:extLst>
          </p:cNvPr>
          <p:cNvSpPr/>
          <p:nvPr/>
        </p:nvSpPr>
        <p:spPr bwMode="auto">
          <a:xfrm>
            <a:off x="5332036" y="5441923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A587212-8B85-430A-BC86-155B81CECE8B}"/>
              </a:ext>
            </a:extLst>
          </p:cNvPr>
          <p:cNvSpPr/>
          <p:nvPr/>
        </p:nvSpPr>
        <p:spPr>
          <a:xfrm>
            <a:off x="9466687" y="1396403"/>
            <a:ext cx="2599249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highlight>
                  <a:srgbClr val="FFFF00"/>
                </a:highlight>
                <a:latin typeface="+mn-lt"/>
              </a:rPr>
              <a:t>Some WIDs and </a:t>
            </a:r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prime SIDs to be agreed no later than May.2025(SA5#161) and target for approval in Jun.2025</a:t>
            </a:r>
            <a:r>
              <a:rPr lang="en-GB" altLang="zh-CN" sz="1200" dirty="0">
                <a:solidFill>
                  <a:srgbClr val="0000FF"/>
                </a:solidFill>
                <a:latin typeface="+mn-lt"/>
              </a:rPr>
              <a:t> (SA#108)</a:t>
            </a:r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. </a:t>
            </a: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7516B8FF-5BB7-4FCE-A0DA-50062C7EB227}"/>
              </a:ext>
            </a:extLst>
          </p:cNvPr>
          <p:cNvSpPr txBox="1"/>
          <p:nvPr/>
        </p:nvSpPr>
        <p:spPr>
          <a:xfrm>
            <a:off x="9258523" y="1399814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C29E004-E2ED-4D49-93B7-21AB0EACA2E4}"/>
              </a:ext>
            </a:extLst>
          </p:cNvPr>
          <p:cNvSpPr/>
          <p:nvPr/>
        </p:nvSpPr>
        <p:spPr>
          <a:xfrm>
            <a:off x="9240355" y="3506217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529A43F4-6A1F-4D1F-8B75-81F133CE3030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  <p:sp>
        <p:nvSpPr>
          <p:cNvPr id="104" name="Star: 5 Points 103">
            <a:extLst>
              <a:ext uri="{FF2B5EF4-FFF2-40B4-BE49-F238E27FC236}">
                <a16:creationId xmlns:a16="http://schemas.microsoft.com/office/drawing/2014/main" id="{E611CBC7-7028-46BC-A97C-C28F478A7E0B}"/>
              </a:ext>
            </a:extLst>
          </p:cNvPr>
          <p:cNvSpPr/>
          <p:nvPr/>
        </p:nvSpPr>
        <p:spPr bwMode="auto">
          <a:xfrm>
            <a:off x="2858825" y="503257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5" name="TextBox 1">
            <a:extLst>
              <a:ext uri="{FF2B5EF4-FFF2-40B4-BE49-F238E27FC236}">
                <a16:creationId xmlns:a16="http://schemas.microsoft.com/office/drawing/2014/main" id="{33803A64-5D66-46C6-9218-AF6CDDAB9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1299" y="5424301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6" name="Star: 5 Points 105">
            <a:extLst>
              <a:ext uri="{FF2B5EF4-FFF2-40B4-BE49-F238E27FC236}">
                <a16:creationId xmlns:a16="http://schemas.microsoft.com/office/drawing/2014/main" id="{1FFBFF5C-0B3F-499C-A00E-5D099822CE33}"/>
              </a:ext>
            </a:extLst>
          </p:cNvPr>
          <p:cNvSpPr/>
          <p:nvPr/>
        </p:nvSpPr>
        <p:spPr bwMode="auto">
          <a:xfrm>
            <a:off x="3011225" y="524493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7" name="矩形 1">
            <a:extLst>
              <a:ext uri="{FF2B5EF4-FFF2-40B4-BE49-F238E27FC236}">
                <a16:creationId xmlns:a16="http://schemas.microsoft.com/office/drawing/2014/main" id="{88B3EADC-1B01-45AC-A098-5D1779962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7633" y="5030288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9A2864D-0432-4053-988A-9FDEE60B4128}"/>
              </a:ext>
            </a:extLst>
          </p:cNvPr>
          <p:cNvSpPr txBox="1"/>
          <p:nvPr/>
        </p:nvSpPr>
        <p:spPr>
          <a:xfrm>
            <a:off x="8347427" y="5075427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9" name="Picture 108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809D8B5-CEC0-4C04-AEB6-EC0502E647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163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7419D8-AC59-4941-A82E-20F57A0E7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7523165-B88E-4E4C-B5FD-CD408F41A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69" y="3810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200" b="1" dirty="0"/>
              <a:t>SA5 Rel-20 5GA Content Definition steps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1552E-780E-44BA-9EE9-46EAF6A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5GA Scope</a:t>
            </a:r>
            <a:r>
              <a:rPr lang="en-US" sz="11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100" dirty="0">
                <a:latin typeface="Söhne"/>
              </a:rPr>
              <a:t>The potential topics include a list of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</a:t>
            </a:r>
            <a:r>
              <a:rPr lang="en-US" sz="1100" dirty="0">
                <a:latin typeface="Söhne"/>
              </a:rPr>
              <a:t>topics for SA5 Rel-20 5GA. </a:t>
            </a:r>
          </a:p>
          <a:p>
            <a:pPr lvl="1"/>
            <a:r>
              <a:rPr lang="en-US" altLang="zh-CN" sz="1100" dirty="0"/>
              <a:t>Maximum number</a:t>
            </a:r>
            <a:r>
              <a:rPr lang="en-US" sz="1100" dirty="0">
                <a:latin typeface="Söhne"/>
              </a:rPr>
              <a:t> of SID/WID for OAM/CH Rel-20 is 15/10 and TU allocation portion of 5GA part/6G part in Rel-20 estimates will be taken into account.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OAM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8 if TU allocation portion of 5GA part/6G part is 1:1)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5 if TU allocation portion of 5GA part/6G part is 1:2)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10 if TU allocation portion of 5GA part/6G part is 2:1)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CH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5 if TU allocation portion of 5GA part/6G part is 1:1)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3 if TU allocation portion of 5GA part/6G part is 1:2)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7 if TU allocation portion of 5GA part/6G part is 2:1)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All the topics shall be technically ready before Tuesday 20 May, 2025 (SA5#161) to be in the list for prioritization.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Prioritization is targeted to be done in SA5#161 if needed. </a:t>
            </a:r>
          </a:p>
          <a:p>
            <a:pPr marL="457188" lvl="1" indent="0">
              <a:buNone/>
            </a:pPr>
            <a:r>
              <a:rPr lang="en-US" altLang="en-US" sz="1100" dirty="0"/>
              <a:t>Note1: One feature made up of SI+WI is counted as one item</a:t>
            </a:r>
          </a:p>
          <a:p>
            <a:pPr marL="457188" lvl="1" indent="0">
              <a:buNone/>
            </a:pPr>
            <a:r>
              <a:rPr lang="en-US" sz="1100" dirty="0">
                <a:latin typeface="Söhne"/>
              </a:rPr>
              <a:t>Note2: Small network support features (mini WIDs) are not counted in the maximum number.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Moderated Email Discussions</a:t>
            </a:r>
            <a:r>
              <a:rPr lang="en-US" altLang="zh-CN" sz="1100" dirty="0"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Approval of Selected Rel-20 5GA SID/WID (first package)</a:t>
            </a:r>
            <a:r>
              <a:rPr lang="en-US" altLang="zh-CN" sz="1100" dirty="0">
                <a:latin typeface="Söhne"/>
              </a:rPr>
              <a:t>: Companies may submit the SID/WID to SA5#160/#161 for WG agreement. SA5 targets to submit WID/SIs to SA#108 for approval. Ideally, the Rel-20 5GA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WG commences Rel-20 5GA SI/WI Work</a:t>
            </a:r>
            <a:r>
              <a:rPr lang="en-US" altLang="zh-CN" sz="1100" dirty="0"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5GA SID/WID (second package)</a:t>
            </a:r>
            <a:r>
              <a:rPr lang="en-US" altLang="zh-CN" sz="1100" dirty="0">
                <a:latin typeface="Söhne"/>
              </a:rPr>
              <a:t>: This represents the second and final step in the approval process for the Rel-20 5GA content definition. Companies may submit additional SID/WID to SA5#166/#167 for WG agreement. SA5 targets to submit the second package of WID/SIs to SA#112 for approval. The Rel-20 5GA SID/WID for approval at this step should be mainly the network support features to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0720007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4199D55-5082-4176-BCAA-41ED03AD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45B8B8-5D35-4814-AC80-46FDF7A20B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9413494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2B8B0C87-606B-4C06-B173-85B97696D5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9227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60D96FAF-C057-4628-AAF0-232DB97C9C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33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738E8163-C003-4B0F-B631-7BF19D1348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039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A04E7D-F151-427A-A02A-67E1FF17E594}"/>
              </a:ext>
            </a:extLst>
          </p:cNvPr>
          <p:cNvCxnSpPr>
            <a:cxnSpLocks/>
          </p:cNvCxnSpPr>
          <p:nvPr/>
        </p:nvCxnSpPr>
        <p:spPr bwMode="auto">
          <a:xfrm>
            <a:off x="315915" y="138791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04A22BCB-65EB-4C45-B6E2-3D96357C685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35366" y="192454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7E64CA0E-9F1E-40B5-936D-FDC32AAB4E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4810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3C1A5B-A8A8-4B62-9C5A-6CC1F00F6715}"/>
              </a:ext>
            </a:extLst>
          </p:cNvPr>
          <p:cNvSpPr txBox="1"/>
          <p:nvPr/>
        </p:nvSpPr>
        <p:spPr>
          <a:xfrm>
            <a:off x="1213487" y="126567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5F17AF-FD05-49B6-962D-56AFF39B4CA5}"/>
              </a:ext>
            </a:extLst>
          </p:cNvPr>
          <p:cNvGrpSpPr/>
          <p:nvPr/>
        </p:nvGrpSpPr>
        <p:grpSpPr>
          <a:xfrm>
            <a:off x="655568" y="1531000"/>
            <a:ext cx="400050" cy="354013"/>
            <a:chOff x="996003" y="755453"/>
            <a:chExt cx="400050" cy="354013"/>
          </a:xfrm>
        </p:grpSpPr>
        <p:sp>
          <p:nvSpPr>
            <p:cNvPr id="12" name="TextBox 86">
              <a:extLst>
                <a:ext uri="{FF2B5EF4-FFF2-40B4-BE49-F238E27FC236}">
                  <a16:creationId xmlns:a16="http://schemas.microsoft.com/office/drawing/2014/main" id="{BC56ED2D-9BD5-4CE6-88BD-FB3A60352F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8D7C203C-B8E0-47CC-AD25-67C3B4F380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C6072EC-91AF-4BF1-94CE-09622F325418}"/>
              </a:ext>
            </a:extLst>
          </p:cNvPr>
          <p:cNvGrpSpPr/>
          <p:nvPr/>
        </p:nvGrpSpPr>
        <p:grpSpPr>
          <a:xfrm>
            <a:off x="5510005" y="1531000"/>
            <a:ext cx="403225" cy="354013"/>
            <a:chOff x="6320478" y="755453"/>
            <a:chExt cx="403225" cy="354013"/>
          </a:xfrm>
        </p:grpSpPr>
        <p:sp>
          <p:nvSpPr>
            <p:cNvPr id="15" name="TextBox 86">
              <a:extLst>
                <a:ext uri="{FF2B5EF4-FFF2-40B4-BE49-F238E27FC236}">
                  <a16:creationId xmlns:a16="http://schemas.microsoft.com/office/drawing/2014/main" id="{93D6FF64-DE31-4660-ADFA-3A2C1034BC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6" name="TextBox 60">
              <a:extLst>
                <a:ext uri="{FF2B5EF4-FFF2-40B4-BE49-F238E27FC236}">
                  <a16:creationId xmlns:a16="http://schemas.microsoft.com/office/drawing/2014/main" id="{43BA6537-F656-4F17-83E7-9A72276FE6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A1C009-7137-4AD8-B81E-B2A30D173F32}"/>
              </a:ext>
            </a:extLst>
          </p:cNvPr>
          <p:cNvGrpSpPr/>
          <p:nvPr/>
        </p:nvGrpSpPr>
        <p:grpSpPr>
          <a:xfrm>
            <a:off x="3071674" y="1531000"/>
            <a:ext cx="390525" cy="354013"/>
            <a:chOff x="3678878" y="755453"/>
            <a:chExt cx="390525" cy="354013"/>
          </a:xfrm>
        </p:grpSpPr>
        <p:sp>
          <p:nvSpPr>
            <p:cNvPr id="18" name="TextBox 86">
              <a:extLst>
                <a:ext uri="{FF2B5EF4-FFF2-40B4-BE49-F238E27FC236}">
                  <a16:creationId xmlns:a16="http://schemas.microsoft.com/office/drawing/2014/main" id="{E0786020-3317-4FB5-8CCA-64B1F87FBC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9" name="TextBox 61">
              <a:extLst>
                <a:ext uri="{FF2B5EF4-FFF2-40B4-BE49-F238E27FC236}">
                  <a16:creationId xmlns:a16="http://schemas.microsoft.com/office/drawing/2014/main" id="{F17105AF-E49B-4B77-A6D9-603420A01F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F55C17-C332-44F1-8A8E-7341346138DB}"/>
              </a:ext>
            </a:extLst>
          </p:cNvPr>
          <p:cNvGrpSpPr/>
          <p:nvPr/>
        </p:nvGrpSpPr>
        <p:grpSpPr>
          <a:xfrm>
            <a:off x="1261182" y="1531000"/>
            <a:ext cx="396875" cy="354013"/>
            <a:chOff x="1684978" y="755453"/>
            <a:chExt cx="396875" cy="354013"/>
          </a:xfrm>
        </p:grpSpPr>
        <p:sp>
          <p:nvSpPr>
            <p:cNvPr id="21" name="TextBox 86">
              <a:extLst>
                <a:ext uri="{FF2B5EF4-FFF2-40B4-BE49-F238E27FC236}">
                  <a16:creationId xmlns:a16="http://schemas.microsoft.com/office/drawing/2014/main" id="{CBFE56D0-D93D-4F99-B9E9-5AD9229B1F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2" name="TextBox 62">
              <a:extLst>
                <a:ext uri="{FF2B5EF4-FFF2-40B4-BE49-F238E27FC236}">
                  <a16:creationId xmlns:a16="http://schemas.microsoft.com/office/drawing/2014/main" id="{230C5874-E567-44BB-AC91-7685180554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5F28E41-B5E6-43AC-8041-A4766ADA4916}"/>
              </a:ext>
            </a:extLst>
          </p:cNvPr>
          <p:cNvGrpSpPr/>
          <p:nvPr/>
        </p:nvGrpSpPr>
        <p:grpSpPr>
          <a:xfrm>
            <a:off x="3667763" y="1531000"/>
            <a:ext cx="422275" cy="354013"/>
            <a:chOff x="4367853" y="755453"/>
            <a:chExt cx="422275" cy="354013"/>
          </a:xfrm>
        </p:grpSpPr>
        <p:sp>
          <p:nvSpPr>
            <p:cNvPr id="24" name="TextBox 86">
              <a:extLst>
                <a:ext uri="{FF2B5EF4-FFF2-40B4-BE49-F238E27FC236}">
                  <a16:creationId xmlns:a16="http://schemas.microsoft.com/office/drawing/2014/main" id="{9B17A6AD-8C14-4F22-A74C-E14C13710E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" name="TextBox 63">
              <a:extLst>
                <a:ext uri="{FF2B5EF4-FFF2-40B4-BE49-F238E27FC236}">
                  <a16:creationId xmlns:a16="http://schemas.microsoft.com/office/drawing/2014/main" id="{5DE47FED-E96D-49B7-98FD-E8E3FA9735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9E0DB08-C487-4619-8270-A0830C7F4511}"/>
              </a:ext>
            </a:extLst>
          </p:cNvPr>
          <p:cNvGrpSpPr/>
          <p:nvPr/>
        </p:nvGrpSpPr>
        <p:grpSpPr>
          <a:xfrm>
            <a:off x="6118794" y="1531000"/>
            <a:ext cx="407988" cy="354013"/>
            <a:chOff x="6884040" y="755453"/>
            <a:chExt cx="407988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D31958C4-4827-44C9-A449-62F3733146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64">
              <a:extLst>
                <a:ext uri="{FF2B5EF4-FFF2-40B4-BE49-F238E27FC236}">
                  <a16:creationId xmlns:a16="http://schemas.microsoft.com/office/drawing/2014/main" id="{6BEEFB1F-77B3-4270-A365-82EBD6228D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ED27D85-1B5E-4C25-BAF2-13F9E08D6FA8}"/>
              </a:ext>
            </a:extLst>
          </p:cNvPr>
          <p:cNvGrpSpPr/>
          <p:nvPr/>
        </p:nvGrpSpPr>
        <p:grpSpPr>
          <a:xfrm>
            <a:off x="1863621" y="1531000"/>
            <a:ext cx="390525" cy="354013"/>
            <a:chOff x="2464440" y="755453"/>
            <a:chExt cx="3905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CABE7A1D-CE1E-4C44-99A8-6383A777A2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5">
              <a:extLst>
                <a:ext uri="{FF2B5EF4-FFF2-40B4-BE49-F238E27FC236}">
                  <a16:creationId xmlns:a16="http://schemas.microsoft.com/office/drawing/2014/main" id="{58398039-D692-4300-8211-DEDF2D1906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2A38582-3C53-4D5A-BD64-A9E37540ED19}"/>
              </a:ext>
            </a:extLst>
          </p:cNvPr>
          <p:cNvGrpSpPr/>
          <p:nvPr/>
        </p:nvGrpSpPr>
        <p:grpSpPr>
          <a:xfrm>
            <a:off x="4295602" y="1531000"/>
            <a:ext cx="406400" cy="354013"/>
            <a:chOff x="5098103" y="755453"/>
            <a:chExt cx="406400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D68AF313-1FCD-4EB4-AA50-6639CD0405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6">
              <a:extLst>
                <a:ext uri="{FF2B5EF4-FFF2-40B4-BE49-F238E27FC236}">
                  <a16:creationId xmlns:a16="http://schemas.microsoft.com/office/drawing/2014/main" id="{7530AD6B-39F5-4A50-80AB-4562E3286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F0BFEA2-9CA1-4AF9-A136-2700428785A4}"/>
              </a:ext>
            </a:extLst>
          </p:cNvPr>
          <p:cNvGrpSpPr/>
          <p:nvPr/>
        </p:nvGrpSpPr>
        <p:grpSpPr>
          <a:xfrm>
            <a:off x="59479" y="1531000"/>
            <a:ext cx="390525" cy="354013"/>
            <a:chOff x="314965" y="755453"/>
            <a:chExt cx="39052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2103FC2B-7DA1-4FD7-83F6-58F9FF6D0A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7" name="TextBox 69">
              <a:extLst>
                <a:ext uri="{FF2B5EF4-FFF2-40B4-BE49-F238E27FC236}">
                  <a16:creationId xmlns:a16="http://schemas.microsoft.com/office/drawing/2014/main" id="{11BCD920-ED9F-4E17-956F-DA6AA91D42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C04DBD3-750E-489D-80A4-8274842B92F0}"/>
              </a:ext>
            </a:extLst>
          </p:cNvPr>
          <p:cNvGrpSpPr/>
          <p:nvPr/>
        </p:nvGrpSpPr>
        <p:grpSpPr>
          <a:xfrm>
            <a:off x="2459710" y="1531000"/>
            <a:ext cx="406400" cy="354013"/>
            <a:chOff x="2991490" y="755453"/>
            <a:chExt cx="406400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A9DB7819-AEED-4733-986A-8A9DA349B8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62FD7D1E-E703-4CE9-A453-A9B92DAF3A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40463F3-BE27-4D1D-84A8-5255766FB82A}"/>
              </a:ext>
            </a:extLst>
          </p:cNvPr>
          <p:cNvGrpSpPr/>
          <p:nvPr/>
        </p:nvGrpSpPr>
        <p:grpSpPr>
          <a:xfrm>
            <a:off x="4907566" y="1531000"/>
            <a:ext cx="396875" cy="354013"/>
            <a:chOff x="5758503" y="755453"/>
            <a:chExt cx="396875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1FFEC6B8-C98E-4A0F-9561-24CB83D548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71">
              <a:extLst>
                <a:ext uri="{FF2B5EF4-FFF2-40B4-BE49-F238E27FC236}">
                  <a16:creationId xmlns:a16="http://schemas.microsoft.com/office/drawing/2014/main" id="{B582C00C-C867-4AD9-9F82-122C830E0E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4" name="Rectangle 12">
            <a:extLst>
              <a:ext uri="{FF2B5EF4-FFF2-40B4-BE49-F238E27FC236}">
                <a16:creationId xmlns:a16="http://schemas.microsoft.com/office/drawing/2014/main" id="{1DF9D31D-BBC1-4F09-82C2-BE598B5E6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4820" y="582092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5" name="TextBox 67">
            <a:extLst>
              <a:ext uri="{FF2B5EF4-FFF2-40B4-BE49-F238E27FC236}">
                <a16:creationId xmlns:a16="http://schemas.microsoft.com/office/drawing/2014/main" id="{97AB72B8-1491-49E4-ADD6-83384B428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2918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9F38A8B8-B360-4FE0-9831-21723C023857}"/>
              </a:ext>
            </a:extLst>
          </p:cNvPr>
          <p:cNvSpPr/>
          <p:nvPr/>
        </p:nvSpPr>
        <p:spPr bwMode="auto">
          <a:xfrm>
            <a:off x="3097591" y="268343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7" name="TextBox 1">
            <a:extLst>
              <a:ext uri="{FF2B5EF4-FFF2-40B4-BE49-F238E27FC236}">
                <a16:creationId xmlns:a16="http://schemas.microsoft.com/office/drawing/2014/main" id="{7CB0BC84-C88A-463C-AF07-13AF8743E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783" y="2972134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8" name="Chevron 60">
            <a:extLst>
              <a:ext uri="{FF2B5EF4-FFF2-40B4-BE49-F238E27FC236}">
                <a16:creationId xmlns:a16="http://schemas.microsoft.com/office/drawing/2014/main" id="{82893645-12A1-416A-912F-AEC4C2A2056B}"/>
              </a:ext>
            </a:extLst>
          </p:cNvPr>
          <p:cNvSpPr/>
          <p:nvPr/>
        </p:nvSpPr>
        <p:spPr bwMode="auto">
          <a:xfrm>
            <a:off x="4618235" y="4939699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E0DD13A-89AF-4081-B710-62B82B0B78AB}"/>
              </a:ext>
            </a:extLst>
          </p:cNvPr>
          <p:cNvGrpSpPr/>
          <p:nvPr/>
        </p:nvGrpSpPr>
        <p:grpSpPr>
          <a:xfrm>
            <a:off x="6732346" y="1520840"/>
            <a:ext cx="390850" cy="354013"/>
            <a:chOff x="7359013" y="745293"/>
            <a:chExt cx="390850" cy="354013"/>
          </a:xfrm>
        </p:grpSpPr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50CA50BD-F08C-41B1-B41E-54327307AF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1" name="TextBox 66">
              <a:extLst>
                <a:ext uri="{FF2B5EF4-FFF2-40B4-BE49-F238E27FC236}">
                  <a16:creationId xmlns:a16="http://schemas.microsoft.com/office/drawing/2014/main" id="{68FE16DD-DA5F-4F36-9435-60E6EED244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F5ECE20-D342-4B27-8EF9-51759BCDB0D9}"/>
              </a:ext>
            </a:extLst>
          </p:cNvPr>
          <p:cNvGrpSpPr/>
          <p:nvPr/>
        </p:nvGrpSpPr>
        <p:grpSpPr>
          <a:xfrm>
            <a:off x="7328760" y="1520840"/>
            <a:ext cx="384175" cy="354013"/>
            <a:chOff x="8016563" y="745293"/>
            <a:chExt cx="384175" cy="354013"/>
          </a:xfrm>
        </p:grpSpPr>
        <p:sp>
          <p:nvSpPr>
            <p:cNvPr id="53" name="TextBox 86">
              <a:extLst>
                <a:ext uri="{FF2B5EF4-FFF2-40B4-BE49-F238E27FC236}">
                  <a16:creationId xmlns:a16="http://schemas.microsoft.com/office/drawing/2014/main" id="{C233A4ED-628E-4893-9CC3-35A29D8522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4" name="TextBox 71">
              <a:extLst>
                <a:ext uri="{FF2B5EF4-FFF2-40B4-BE49-F238E27FC236}">
                  <a16:creationId xmlns:a16="http://schemas.microsoft.com/office/drawing/2014/main" id="{5661DF5A-3DF1-4C26-984E-9BBB66DA4C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5" name="TextBox 86">
            <a:extLst>
              <a:ext uri="{FF2B5EF4-FFF2-40B4-BE49-F238E27FC236}">
                <a16:creationId xmlns:a16="http://schemas.microsoft.com/office/drawing/2014/main" id="{67B4D1A0-8100-4C72-AAC0-2D9C5A8E3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8499" y="153438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56" name="TextBox 60">
            <a:extLst>
              <a:ext uri="{FF2B5EF4-FFF2-40B4-BE49-F238E27FC236}">
                <a16:creationId xmlns:a16="http://schemas.microsoft.com/office/drawing/2014/main" id="{6752DD2A-9BC2-46D2-A4EE-F66D96EA39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749" y="168837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7" name="TextBox 60">
            <a:extLst>
              <a:ext uri="{FF2B5EF4-FFF2-40B4-BE49-F238E27FC236}">
                <a16:creationId xmlns:a16="http://schemas.microsoft.com/office/drawing/2014/main" id="{9D71F227-6E96-4E44-9132-04C8B13D7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910" y="167144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58" name="TextBox 1">
            <a:extLst>
              <a:ext uri="{FF2B5EF4-FFF2-40B4-BE49-F238E27FC236}">
                <a16:creationId xmlns:a16="http://schemas.microsoft.com/office/drawing/2014/main" id="{6CD2A33C-0924-4B2A-935E-52DA3E6B0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745" y="21985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9" name="TextBox 86">
            <a:extLst>
              <a:ext uri="{FF2B5EF4-FFF2-40B4-BE49-F238E27FC236}">
                <a16:creationId xmlns:a16="http://schemas.microsoft.com/office/drawing/2014/main" id="{B297098B-B0C7-4666-B814-B500B04D5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6016" y="153100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419302FC-55D5-4D0C-BDC0-8AC599DB57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609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1" name="Straight Connector 114">
            <a:extLst>
              <a:ext uri="{FF2B5EF4-FFF2-40B4-BE49-F238E27FC236}">
                <a16:creationId xmlns:a16="http://schemas.microsoft.com/office/drawing/2014/main" id="{1BF4E365-C141-49A8-B123-4F94EC44205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7656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2" name="Straight Connector 114">
            <a:extLst>
              <a:ext uri="{FF2B5EF4-FFF2-40B4-BE49-F238E27FC236}">
                <a16:creationId xmlns:a16="http://schemas.microsoft.com/office/drawing/2014/main" id="{C7EECC24-2B94-4F15-8079-857CE40E5C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81804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36BD47E5-74E0-43C8-9619-F3DB0B8284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8703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9F5570B2-49BF-45E5-AE29-2722755E69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9750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A692EC00-CAE3-4034-8F97-2CD9D17424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02744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64D8C27E-72DD-4ECF-8A9D-E627B8A394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0797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19B55290-0F3E-496A-A1BB-EE789619BF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1844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DC55E8DE-0C4F-4384-A003-794273A009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368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93DFF1F9-7F0F-46C5-8EFB-DD80D6C75F9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1321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0" name="Chevron 60">
            <a:extLst>
              <a:ext uri="{FF2B5EF4-FFF2-40B4-BE49-F238E27FC236}">
                <a16:creationId xmlns:a16="http://schemas.microsoft.com/office/drawing/2014/main" id="{828773AC-B067-4F66-B49C-F436B8B0441D}"/>
              </a:ext>
            </a:extLst>
          </p:cNvPr>
          <p:cNvSpPr/>
          <p:nvPr/>
        </p:nvSpPr>
        <p:spPr bwMode="auto">
          <a:xfrm>
            <a:off x="1915372" y="1931269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1" name="Chevron 60">
            <a:extLst>
              <a:ext uri="{FF2B5EF4-FFF2-40B4-BE49-F238E27FC236}">
                <a16:creationId xmlns:a16="http://schemas.microsoft.com/office/drawing/2014/main" id="{F27E0F29-D9E1-4ED0-8BE1-9CA7DC59B2FE}"/>
              </a:ext>
            </a:extLst>
          </p:cNvPr>
          <p:cNvSpPr/>
          <p:nvPr/>
        </p:nvSpPr>
        <p:spPr bwMode="auto">
          <a:xfrm>
            <a:off x="1254967" y="1937933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E857004E-4989-47B3-8100-71F9C1B351BA}"/>
              </a:ext>
            </a:extLst>
          </p:cNvPr>
          <p:cNvSpPr/>
          <p:nvPr/>
        </p:nvSpPr>
        <p:spPr bwMode="auto">
          <a:xfrm>
            <a:off x="2013580" y="2332086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73" name="Chevron 60">
            <a:extLst>
              <a:ext uri="{FF2B5EF4-FFF2-40B4-BE49-F238E27FC236}">
                <a16:creationId xmlns:a16="http://schemas.microsoft.com/office/drawing/2014/main" id="{231F5F2C-3950-422A-B969-D450FEC40564}"/>
              </a:ext>
            </a:extLst>
          </p:cNvPr>
          <p:cNvSpPr/>
          <p:nvPr/>
        </p:nvSpPr>
        <p:spPr bwMode="auto">
          <a:xfrm>
            <a:off x="2616407" y="2366112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13E3AC79-2723-445A-A2E0-4228EBFAAC17}"/>
              </a:ext>
            </a:extLst>
          </p:cNvPr>
          <p:cNvSpPr/>
          <p:nvPr/>
        </p:nvSpPr>
        <p:spPr bwMode="auto">
          <a:xfrm>
            <a:off x="3354701" y="276359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6574DA60-E77C-4686-B4B4-0FB158D9CFF3}"/>
              </a:ext>
            </a:extLst>
          </p:cNvPr>
          <p:cNvSpPr/>
          <p:nvPr/>
        </p:nvSpPr>
        <p:spPr bwMode="auto">
          <a:xfrm>
            <a:off x="3914770" y="3657878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FB543A1D-BF9D-46EC-AD9F-FEEEC91B9D09}"/>
              </a:ext>
            </a:extLst>
          </p:cNvPr>
          <p:cNvSpPr/>
          <p:nvPr/>
        </p:nvSpPr>
        <p:spPr bwMode="auto">
          <a:xfrm>
            <a:off x="3788194" y="3274915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7" name="Chevron 60">
            <a:extLst>
              <a:ext uri="{FF2B5EF4-FFF2-40B4-BE49-F238E27FC236}">
                <a16:creationId xmlns:a16="http://schemas.microsoft.com/office/drawing/2014/main" id="{D517038F-3164-4EFB-82AF-F489F9E4A5AD}"/>
              </a:ext>
            </a:extLst>
          </p:cNvPr>
          <p:cNvSpPr/>
          <p:nvPr/>
        </p:nvSpPr>
        <p:spPr bwMode="auto">
          <a:xfrm>
            <a:off x="5671180" y="4916392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A31AF930-0F88-4F4E-A82D-57AB060244FF}"/>
              </a:ext>
            </a:extLst>
          </p:cNvPr>
          <p:cNvCxnSpPr>
            <a:cxnSpLocks/>
          </p:cNvCxnSpPr>
          <p:nvPr/>
        </p:nvCxnSpPr>
        <p:spPr bwMode="auto">
          <a:xfrm>
            <a:off x="2683188" y="138452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D8E10091-F3C5-4184-8AAF-2AD2A3F83671}"/>
              </a:ext>
            </a:extLst>
          </p:cNvPr>
          <p:cNvSpPr txBox="1"/>
          <p:nvPr/>
        </p:nvSpPr>
        <p:spPr>
          <a:xfrm>
            <a:off x="3580760" y="126229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45053FD0-3EDF-444D-90C8-6C72B70B09FB}"/>
              </a:ext>
            </a:extLst>
          </p:cNvPr>
          <p:cNvCxnSpPr>
            <a:cxnSpLocks/>
          </p:cNvCxnSpPr>
          <p:nvPr/>
        </p:nvCxnSpPr>
        <p:spPr bwMode="auto">
          <a:xfrm>
            <a:off x="5084331" y="138792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3165DD17-C042-4E83-A9FA-4A4AC5A0AA60}"/>
              </a:ext>
            </a:extLst>
          </p:cNvPr>
          <p:cNvSpPr txBox="1"/>
          <p:nvPr/>
        </p:nvSpPr>
        <p:spPr>
          <a:xfrm>
            <a:off x="5981903" y="126568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74B2E821-8E08-42B1-996B-21F2822BFBC1}"/>
              </a:ext>
            </a:extLst>
          </p:cNvPr>
          <p:cNvCxnSpPr>
            <a:cxnSpLocks/>
          </p:cNvCxnSpPr>
          <p:nvPr/>
        </p:nvCxnSpPr>
        <p:spPr bwMode="auto">
          <a:xfrm>
            <a:off x="7478700" y="137776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012AD551-56C2-4087-877A-781D12538279}"/>
              </a:ext>
            </a:extLst>
          </p:cNvPr>
          <p:cNvSpPr txBox="1"/>
          <p:nvPr/>
        </p:nvSpPr>
        <p:spPr>
          <a:xfrm>
            <a:off x="8044379" y="126907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84" name="Thought Bubble: Cloud 83">
            <a:extLst>
              <a:ext uri="{FF2B5EF4-FFF2-40B4-BE49-F238E27FC236}">
                <a16:creationId xmlns:a16="http://schemas.microsoft.com/office/drawing/2014/main" id="{DA51BE54-657B-4F20-85C8-29B8ECBCBDB2}"/>
              </a:ext>
            </a:extLst>
          </p:cNvPr>
          <p:cNvSpPr/>
          <p:nvPr/>
        </p:nvSpPr>
        <p:spPr bwMode="auto">
          <a:xfrm>
            <a:off x="3965870" y="4406738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304E70AA-F8C6-4122-B41D-7A8B358737B0}"/>
              </a:ext>
            </a:extLst>
          </p:cNvPr>
          <p:cNvSpPr/>
          <p:nvPr/>
        </p:nvSpPr>
        <p:spPr bwMode="auto">
          <a:xfrm>
            <a:off x="3315906" y="3262812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916B236-A969-47F3-A19D-DFF679E90605}"/>
              </a:ext>
            </a:extLst>
          </p:cNvPr>
          <p:cNvSpPr txBox="1"/>
          <p:nvPr/>
        </p:nvSpPr>
        <p:spPr>
          <a:xfrm>
            <a:off x="3874806" y="4506332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499BF90F-3CEA-41FC-A1C8-F4E7BE2CECC7}"/>
              </a:ext>
            </a:extLst>
          </p:cNvPr>
          <p:cNvSpPr/>
          <p:nvPr/>
        </p:nvSpPr>
        <p:spPr bwMode="auto">
          <a:xfrm>
            <a:off x="4490081" y="4115960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C94BA205-75D4-4DA5-86DC-CEEA65C23F79}"/>
              </a:ext>
            </a:extLst>
          </p:cNvPr>
          <p:cNvSpPr txBox="1">
            <a:spLocks/>
          </p:cNvSpPr>
          <p:nvPr/>
        </p:nvSpPr>
        <p:spPr bwMode="auto">
          <a:xfrm>
            <a:off x="735576" y="82296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2DE6E6A4-EF41-4196-95E1-3E3E981C5343}"/>
              </a:ext>
            </a:extLst>
          </p:cNvPr>
          <p:cNvSpPr/>
          <p:nvPr/>
        </p:nvSpPr>
        <p:spPr bwMode="auto">
          <a:xfrm>
            <a:off x="7504284" y="3261402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90" name="Thought Bubble: Cloud 89">
            <a:extLst>
              <a:ext uri="{FF2B5EF4-FFF2-40B4-BE49-F238E27FC236}">
                <a16:creationId xmlns:a16="http://schemas.microsoft.com/office/drawing/2014/main" id="{0DF95CC6-4F59-4EDE-AEDA-9AA36192C3EC}"/>
              </a:ext>
            </a:extLst>
          </p:cNvPr>
          <p:cNvSpPr/>
          <p:nvPr/>
        </p:nvSpPr>
        <p:spPr bwMode="auto">
          <a:xfrm>
            <a:off x="7911839" y="4911750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B6E11B2-1BE6-42B5-A870-31721B530672}"/>
              </a:ext>
            </a:extLst>
          </p:cNvPr>
          <p:cNvSpPr txBox="1"/>
          <p:nvPr/>
        </p:nvSpPr>
        <p:spPr>
          <a:xfrm>
            <a:off x="7823938" y="493790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92" name="TextBox 1">
            <a:extLst>
              <a:ext uri="{FF2B5EF4-FFF2-40B4-BE49-F238E27FC236}">
                <a16:creationId xmlns:a16="http://schemas.microsoft.com/office/drawing/2014/main" id="{9E9C5999-FB8B-47D7-A922-FFA3B2574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5528" y="88403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3" name="Straight Connector 114">
            <a:extLst>
              <a:ext uri="{FF2B5EF4-FFF2-40B4-BE49-F238E27FC236}">
                <a16:creationId xmlns:a16="http://schemas.microsoft.com/office/drawing/2014/main" id="{B7D26250-08A5-4328-93B5-31D03939CCF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2472" y="176795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4" name="Thought Bubble: Cloud 93">
            <a:extLst>
              <a:ext uri="{FF2B5EF4-FFF2-40B4-BE49-F238E27FC236}">
                <a16:creationId xmlns:a16="http://schemas.microsoft.com/office/drawing/2014/main" id="{1F5E6445-F85D-43CC-96BB-1D2A50A06D11}"/>
              </a:ext>
            </a:extLst>
          </p:cNvPr>
          <p:cNvSpPr/>
          <p:nvPr/>
        </p:nvSpPr>
        <p:spPr bwMode="auto">
          <a:xfrm>
            <a:off x="5661725" y="4384040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4B229819-3E10-4F88-9F42-06F149A0BCE3}"/>
              </a:ext>
            </a:extLst>
          </p:cNvPr>
          <p:cNvSpPr txBox="1"/>
          <p:nvPr/>
        </p:nvSpPr>
        <p:spPr>
          <a:xfrm>
            <a:off x="5790848" y="4451209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96" name="Diamond 95">
            <a:extLst>
              <a:ext uri="{FF2B5EF4-FFF2-40B4-BE49-F238E27FC236}">
                <a16:creationId xmlns:a16="http://schemas.microsoft.com/office/drawing/2014/main" id="{D45479E1-E254-4E47-A3EA-87FDF84335F2}"/>
              </a:ext>
            </a:extLst>
          </p:cNvPr>
          <p:cNvSpPr/>
          <p:nvPr/>
        </p:nvSpPr>
        <p:spPr bwMode="auto">
          <a:xfrm>
            <a:off x="968948" y="1843209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Title 1">
            <a:extLst>
              <a:ext uri="{FF2B5EF4-FFF2-40B4-BE49-F238E27FC236}">
                <a16:creationId xmlns:a16="http://schemas.microsoft.com/office/drawing/2014/main" id="{5BE763A4-9D5C-43E5-821F-C58D38D7ED94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sp>
        <p:nvSpPr>
          <p:cNvPr id="99" name="Chevron 60">
            <a:extLst>
              <a:ext uri="{FF2B5EF4-FFF2-40B4-BE49-F238E27FC236}">
                <a16:creationId xmlns:a16="http://schemas.microsoft.com/office/drawing/2014/main" id="{D67C2455-2F6F-4077-B42E-056C935A201C}"/>
              </a:ext>
            </a:extLst>
          </p:cNvPr>
          <p:cNvSpPr/>
          <p:nvPr/>
        </p:nvSpPr>
        <p:spPr bwMode="auto">
          <a:xfrm>
            <a:off x="3874805" y="5238424"/>
            <a:ext cx="651403" cy="18698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F56DA94F-E576-41BB-9561-8699922B4B34}"/>
              </a:ext>
            </a:extLst>
          </p:cNvPr>
          <p:cNvSpPr/>
          <p:nvPr/>
        </p:nvSpPr>
        <p:spPr bwMode="auto">
          <a:xfrm>
            <a:off x="4458475" y="5221213"/>
            <a:ext cx="3681585" cy="2222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>
                <a:latin typeface="+mn-lt"/>
                <a:ea typeface="ＭＳ Ｐゴシック" charset="-128"/>
              </a:rPr>
              <a:t>SA5 6G Study(ies</a:t>
            </a:r>
            <a:r>
              <a:rPr lang="fr-FR" sz="900" dirty="0">
                <a:latin typeface="+mn-lt"/>
                <a:ea typeface="ＭＳ Ｐゴシック" charset="-128"/>
              </a:rPr>
              <a:t>)</a:t>
            </a:r>
          </a:p>
        </p:txBody>
      </p:sp>
      <p:sp>
        <p:nvSpPr>
          <p:cNvPr id="101" name="矩形 1">
            <a:extLst>
              <a:ext uri="{FF2B5EF4-FFF2-40B4-BE49-F238E27FC236}">
                <a16:creationId xmlns:a16="http://schemas.microsoft.com/office/drawing/2014/main" id="{B3FE732A-BBE5-4D65-B3C2-9EF7199C9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8564" y="5167005"/>
            <a:ext cx="4480906" cy="34292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2113B2C-5866-470D-BA76-4496A6C14D50}"/>
              </a:ext>
            </a:extLst>
          </p:cNvPr>
          <p:cNvSpPr txBox="1"/>
          <p:nvPr/>
        </p:nvSpPr>
        <p:spPr>
          <a:xfrm>
            <a:off x="8268345" y="512146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Star: 5 Points 102">
            <a:extLst>
              <a:ext uri="{FF2B5EF4-FFF2-40B4-BE49-F238E27FC236}">
                <a16:creationId xmlns:a16="http://schemas.microsoft.com/office/drawing/2014/main" id="{B3D69C3B-6925-4BB4-AEF0-D51F096D9E3A}"/>
              </a:ext>
            </a:extLst>
          </p:cNvPr>
          <p:cNvSpPr/>
          <p:nvPr/>
        </p:nvSpPr>
        <p:spPr bwMode="auto">
          <a:xfrm>
            <a:off x="3805229" y="5432754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4" name="TextBox 1">
            <a:extLst>
              <a:ext uri="{FF2B5EF4-FFF2-40B4-BE49-F238E27FC236}">
                <a16:creationId xmlns:a16="http://schemas.microsoft.com/office/drawing/2014/main" id="{D4214F2F-EBE2-49ED-9C03-1B6F28A09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1696" y="5629886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6G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6BF92F05-6BF4-4A04-B9AF-6A986523EC11}"/>
              </a:ext>
            </a:extLst>
          </p:cNvPr>
          <p:cNvSpPr/>
          <p:nvPr/>
        </p:nvSpPr>
        <p:spPr>
          <a:xfrm>
            <a:off x="9350632" y="1746123"/>
            <a:ext cx="231121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>
                <a:solidFill>
                  <a:prstClr val="black"/>
                </a:solidFill>
                <a:latin typeface="Calibri"/>
              </a:rPr>
              <a:t>SA5 6G </a:t>
            </a:r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Mar.2027 (SA#115/SA5#171)</a:t>
            </a:r>
          </a:p>
        </p:txBody>
      </p:sp>
      <p:pic>
        <p:nvPicPr>
          <p:cNvPr id="107" name="Picture 106" descr="A blue and black logo&#10;&#10;Description automatically generated">
            <a:extLst>
              <a:ext uri="{FF2B5EF4-FFF2-40B4-BE49-F238E27FC236}">
                <a16:creationId xmlns:a16="http://schemas.microsoft.com/office/drawing/2014/main" id="{916BFB3F-C755-4EB1-A1FE-EDFD215817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016D8C8B-FE2A-4259-8984-2D4FFF46E32B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412739613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CC22C71-1B25-4670-85B8-A120969F4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600" b="1" dirty="0"/>
              <a:t>SA5 Rel-20 6G Content Definition steps</a:t>
            </a:r>
          </a:p>
        </p:txBody>
      </p:sp>
      <p:pic>
        <p:nvPicPr>
          <p:cNvPr id="9" name="Picture 8" descr="A blue and black logo&#10;&#10;Description automatically generated">
            <a:extLst>
              <a:ext uri="{FF2B5EF4-FFF2-40B4-BE49-F238E27FC236}">
                <a16:creationId xmlns:a16="http://schemas.microsoft.com/office/drawing/2014/main" id="{3D6D4EEE-B80D-470A-98C7-1C8632B187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EC02D98-ED0B-460B-AB67-2C8C41F0C1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6G Scope</a:t>
            </a:r>
            <a:r>
              <a:rPr lang="en-US" sz="1100" dirty="0">
                <a:latin typeface="Söhne"/>
              </a:rPr>
              <a:t>: The content proposals for SA5 Rel-20 6G being discussed during the SA5 Rel-20 6G Workshop in June. </a:t>
            </a:r>
          </a:p>
          <a:p>
            <a:pPr lvl="1"/>
            <a:r>
              <a:rPr lang="en-US" sz="1100" dirty="0">
                <a:latin typeface="Söhne"/>
              </a:rPr>
              <a:t>The potential topics should be categorized by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topics</a:t>
            </a:r>
            <a:r>
              <a:rPr lang="en-US" sz="1100" dirty="0">
                <a:latin typeface="Söhne"/>
              </a:rPr>
              <a:t>. </a:t>
            </a:r>
          </a:p>
          <a:p>
            <a:pPr lvl="1"/>
            <a:r>
              <a:rPr lang="en-US" altLang="zh-CN" sz="1100" dirty="0"/>
              <a:t>Maximum number of</a:t>
            </a:r>
            <a:r>
              <a:rPr lang="en-US" sz="1100" dirty="0">
                <a:latin typeface="Söhne"/>
              </a:rPr>
              <a:t> SID/WID for OAM/CH Rel-20 is 15/10 and TU allocation portion of 5GA part/6G part in Rel-20 estimates will be taken into account.</a:t>
            </a:r>
            <a:r>
              <a:rPr lang="en-US" altLang="zh-CN" sz="1100" dirty="0">
                <a:latin typeface="Söhne"/>
              </a:rPr>
              <a:t>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6G OAM topics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7 if TU allocation portion of 5GA part/6G part is 1:1)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10 if TU allocation portion of 5GA part/6G part is 1:2)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5 if TU allocation portion of 5GA part/6G part is 2:1)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6G CH topics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5 if TU allocation portion of 5GA part/6G part is 1:1)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7 if TU allocation portion of 5GA part/6G part is 1:2)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3 if TU allocation portion of 5GA part/6G part is 2:1) </a:t>
            </a:r>
          </a:p>
          <a:p>
            <a:pPr lvl="3"/>
            <a:endParaRPr lang="en-US" altLang="zh-CN" sz="900" dirty="0">
              <a:highlight>
                <a:srgbClr val="00FFFF"/>
              </a:highlight>
            </a:endParaRPr>
          </a:p>
          <a:p>
            <a:pPr lvl="1"/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The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first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package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of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6G should start with 1 study item for OAM and 1 study item for CH. </a:t>
            </a:r>
            <a:r>
              <a:rPr lang="en-US" altLang="zh-CN" sz="1100" dirty="0">
                <a:highlight>
                  <a:srgbClr val="FFFF00"/>
                </a:highlight>
                <a:latin typeface="Söhne"/>
              </a:rPr>
              <a:t>Please contact leadership if your company is interested to moderate the 6G discussion, target to decide the moderators in SA5#161 so that moderator could coordinate the discussion after SA5#161.</a:t>
            </a:r>
          </a:p>
          <a:p>
            <a:pPr marL="457188" lvl="1" indent="0">
              <a:buNone/>
            </a:pPr>
            <a:r>
              <a:rPr lang="en-US" altLang="en-US" sz="1100" dirty="0"/>
              <a:t>Note: one feature made up of SI+WI is counted as one item</a:t>
            </a:r>
            <a:endParaRPr lang="en-US" sz="1100" dirty="0">
              <a:latin typeface="Söhne"/>
            </a:endParaRP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Moderated Email Discussions</a:t>
            </a:r>
            <a:r>
              <a:rPr lang="en-US" altLang="zh-CN" sz="1100" dirty="0">
                <a:latin typeface="Söhne"/>
              </a:rPr>
              <a:t>: Moderated Email Discussions to develop SID details corresponding to the Rel-20 6G topics identified in the prime/supporting feature list. The focus will be on defining technical objectives, work tasks, and estimated budgets for each task. These discussions are planned to start after SA5#161. 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Approval of Selected Rel-20 6G SID (first package)</a:t>
            </a:r>
            <a:r>
              <a:rPr lang="en-US" altLang="zh-CN" sz="1100" dirty="0">
                <a:latin typeface="Söhne"/>
              </a:rPr>
              <a:t>: Companies may submit the SID to SA5#162 for WG agreement. SA5 targets to submit SIs to SA#109 for approval. Ideally, the Rel-20 6G SID for approval at this step should have no dependencies on Rel-20 work in RAN and SA. SID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WG commences Rel-20 6G SI Work</a:t>
            </a:r>
            <a:r>
              <a:rPr lang="en-US" altLang="zh-CN" sz="1100" dirty="0">
                <a:latin typeface="Söhne"/>
              </a:rPr>
              <a:t>: After the approval of the SID at SA#109, SA5 will start working on the approved SID during Q4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6G SID (second package)</a:t>
            </a:r>
            <a:r>
              <a:rPr lang="en-US" altLang="zh-CN" sz="1100" dirty="0">
                <a:latin typeface="Söhne"/>
              </a:rPr>
              <a:t>: TBD. </a:t>
            </a:r>
          </a:p>
        </p:txBody>
      </p:sp>
    </p:spTree>
    <p:extLst>
      <p:ext uri="{BB962C8B-B14F-4D97-AF65-F5344CB8AC3E}">
        <p14:creationId xmlns:p14="http://schemas.microsoft.com/office/powerpoint/2010/main" val="364186989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BA17478D-567F-442F-AE2C-AB67EF9DA0AC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5G-A candidate topics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909196DC-DF98-4609-9E0E-9CD6E10109B2}"/>
              </a:ext>
            </a:extLst>
          </p:cNvPr>
          <p:cNvSpPr txBox="1">
            <a:spLocks/>
          </p:cNvSpPr>
          <p:nvPr/>
        </p:nvSpPr>
        <p:spPr bwMode="auto">
          <a:xfrm>
            <a:off x="8357374" y="6221563"/>
            <a:ext cx="3749039" cy="48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400" b="1" dirty="0">
                <a:solidFill>
                  <a:srgbClr val="0000FF"/>
                </a:solidFill>
              </a:rPr>
              <a:t>See S5-250168 for the consolidated list. 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NOTE: A Topic may result in one or more SIDs.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ADB9627F-6EE1-43CC-A81C-F7DDEAC012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2295384"/>
              </p:ext>
            </p:extLst>
          </p:nvPr>
        </p:nvGraphicFramePr>
        <p:xfrm>
          <a:off x="269157" y="914095"/>
          <a:ext cx="11653686" cy="4142488"/>
        </p:xfrm>
        <a:graphic>
          <a:graphicData uri="http://schemas.openxmlformats.org/drawingml/2006/table">
            <a:tbl>
              <a:tblPr firstRow="1" firstCol="1" bandRow="1"/>
              <a:tblGrid>
                <a:gridCol w="411571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3395082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2721935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  <a:gridCol w="2544725">
                  <a:extLst>
                    <a:ext uri="{9D8B030D-6E8A-4147-A177-3AD203B41FA5}">
                      <a16:colId xmlns:a16="http://schemas.microsoft.com/office/drawing/2014/main" val="2166377609"/>
                    </a:ext>
                  </a:extLst>
                </a:gridCol>
                <a:gridCol w="2580373">
                  <a:extLst>
                    <a:ext uri="{9D8B030D-6E8A-4147-A177-3AD203B41FA5}">
                      <a16:colId xmlns:a16="http://schemas.microsoft.com/office/drawing/2014/main" val="2582493778"/>
                    </a:ext>
                  </a:extLst>
                </a:gridCol>
              </a:tblGrid>
              <a:tr h="3750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GB" sz="11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OAM Prime Topics</a:t>
                      </a:r>
                      <a:endParaRPr lang="en-GB" sz="11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</a:t>
                      </a:r>
                      <a:r>
                        <a:rPr lang="en-US" altLang="zh-CN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OAM </a:t>
                      </a:r>
                      <a:r>
                        <a:rPr lang="en-GB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Support Topics</a:t>
                      </a:r>
                      <a:endParaRPr lang="en-GB" sz="11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77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Rel-20 </a:t>
                      </a:r>
                      <a:r>
                        <a:rPr lang="en-US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CH</a:t>
                      </a:r>
                      <a:r>
                        <a:rPr lang="en-GB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Prime Topics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Rel-20 </a:t>
                      </a:r>
                      <a:r>
                        <a:rPr lang="en-US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CH</a:t>
                      </a:r>
                      <a:r>
                        <a:rPr lang="en-GB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altLang="zh-CN" sz="1400" b="1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Support</a:t>
                      </a:r>
                      <a:r>
                        <a:rPr lang="en-GB" altLang="zh-CN" sz="1400" b="1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GB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Topics</a:t>
                      </a:r>
                      <a:endParaRPr lang="en-GB" sz="1400" b="1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AIML management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ISAC management-&gt;postpone to </a:t>
                      </a:r>
                      <a:r>
                        <a:rPr lang="en-US" altLang="zh-CN" sz="1200" noProof="0" dirty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be discussed in</a:t>
                      </a:r>
                      <a:r>
                        <a:rPr lang="en-GB" altLang="zh-CN" sz="1200" noProof="0" dirty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5GA Rel-20 second package</a:t>
                      </a:r>
                      <a:endParaRPr lang="en-GB" sz="1200" noProof="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Charging reliability enhancement (failure handling)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AIML charging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NTN management enhancement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/>
                        <a:t>Inter CHF communication continuation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AIoT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charging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Intent driven management enhancement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AIoT</a:t>
                      </a: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management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1200" dirty="0"/>
                    </a:p>
                    <a:p>
                      <a:r>
                        <a:rPr lang="en-US" altLang="zh-CN" sz="1200" dirty="0"/>
                        <a:t>Charging profile enhancement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5GSAT_Ph4 charging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3000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Management and SON for 5G </a:t>
                      </a:r>
                      <a:r>
                        <a:rPr lang="en-US" altLang="zh-CN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Femto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/>
                        <a:t>CCS architecture evolution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 </a:t>
                      </a:r>
                      <a:r>
                        <a:rPr lang="en-US" altLang="zh-CN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Femto</a:t>
                      </a: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+ WAB Charging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PM/KPI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CAPCH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SBMA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AdNRM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 charging -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3000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Cloud-native management and orchestration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NWDAFM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NG_RTC charging –continuation</a:t>
                      </a:r>
                    </a:p>
                    <a:p>
                      <a:r>
                        <a:rPr lang="en-US" altLang="zh-CN" sz="1200" dirty="0"/>
                        <a:t>ISAC charging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0000FF"/>
                          </a:solidFill>
                        </a:rPr>
                        <a:t>MDA enhancement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Management of Network Sharing Phase 4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accent2"/>
                          </a:solidFill>
                        </a:rPr>
                        <a:t>Semantic Network Management -&gt; Potential 6G topic</a:t>
                      </a:r>
                      <a:endParaRPr lang="en-GB" sz="1200" noProof="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0000FF"/>
                          </a:solidFill>
                        </a:rPr>
                        <a:t>XR management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32289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solidFill>
                            <a:srgbClr val="0000FF"/>
                          </a:solidFill>
                        </a:rPr>
                        <a:t>Mexpo</a:t>
                      </a:r>
                      <a:r>
                        <a:rPr lang="en-US" altLang="zh-CN" sz="1200" dirty="0">
                          <a:solidFill>
                            <a:srgbClr val="0000FF"/>
                          </a:solidFill>
                        </a:rPr>
                        <a:t> enhancement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Vehicle Mounted Relays management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1957137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solidFill>
                            <a:srgbClr val="0000FF"/>
                          </a:solidFill>
                        </a:rPr>
                        <a:t>MADCOL/Data Management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Management of WAB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885132"/>
                  </a:ext>
                </a:extLst>
              </a:tr>
              <a:tr h="1313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12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altLang="zh-CN" sz="1200" dirty="0"/>
                        <a:t>Trace/MDT/QoE/SON </a:t>
                      </a:r>
                      <a:r>
                        <a:rPr lang="fr-FR" altLang="zh-CN" sz="1200" dirty="0" err="1"/>
                        <a:t>enhancement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0458838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13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/>
                        <a:t>Security Monitoring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440664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0E7346B-DD72-4DEA-B6C4-7C9FB2A5A2E3}"/>
              </a:ext>
            </a:extLst>
          </p:cNvPr>
          <p:cNvSpPr txBox="1">
            <a:spLocks/>
          </p:cNvSpPr>
          <p:nvPr/>
        </p:nvSpPr>
        <p:spPr bwMode="auto">
          <a:xfrm>
            <a:off x="269157" y="5664104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457189" indent="-457189">
              <a:buFontTx/>
              <a:buBlip>
                <a:blip r:embed="rId3"/>
              </a:buBlip>
            </a:pPr>
            <a:r>
              <a:rPr lang="en-US" altLang="zh-CN" sz="1400" kern="0" dirty="0"/>
              <a:t>The above highlighted topics have been discussed in SA5#160.</a:t>
            </a:r>
          </a:p>
          <a:p>
            <a:pPr marL="457189" indent="-457189">
              <a:buFontTx/>
              <a:buBlip>
                <a:blip r:embed="rId3"/>
              </a:buBlip>
            </a:pPr>
            <a:r>
              <a:rPr lang="en-US" altLang="zh-CN" sz="1400" kern="0" dirty="0"/>
              <a:t>Rel-20 topic NWM reference: https://forge.3gpp.org/rep/sa5/MnS/-/wikis/SA5/Rel-20-Moderated-Topics</a:t>
            </a:r>
          </a:p>
        </p:txBody>
      </p:sp>
    </p:spTree>
    <p:extLst>
      <p:ext uri="{BB962C8B-B14F-4D97-AF65-F5344CB8AC3E}">
        <p14:creationId xmlns:p14="http://schemas.microsoft.com/office/powerpoint/2010/main" val="218599497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4646D249-680A-4774-B750-A9DD32BBE8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5171616-1780-491E-9FCD-5FD3971A9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</p:spPr>
        <p:txBody>
          <a:bodyPr/>
          <a:lstStyle/>
          <a:p>
            <a:r>
              <a:rPr lang="en-US" altLang="zh-CN" dirty="0"/>
              <a:t>Rel-20 6G management features workshop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9163FB-8A38-4C8E-B8CF-A3E1E681EFE9}"/>
              </a:ext>
            </a:extLst>
          </p:cNvPr>
          <p:cNvSpPr txBox="1">
            <a:spLocks/>
          </p:cNvSpPr>
          <p:nvPr/>
        </p:nvSpPr>
        <p:spPr bwMode="auto">
          <a:xfrm>
            <a:off x="652463" y="1391477"/>
            <a:ext cx="10904220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600" b="1" kern="0" dirty="0"/>
              <a:t>Scope: </a:t>
            </a:r>
            <a:r>
              <a:rPr lang="en-US" altLang="zh-CN" sz="1600" kern="0" dirty="0"/>
              <a:t>6G related new management features including OAM/CH prime features and management support to new network features. </a:t>
            </a:r>
          </a:p>
          <a:p>
            <a:pPr lvl="1"/>
            <a:r>
              <a:rPr lang="en-US" altLang="zh-CN" sz="1400" kern="0" dirty="0">
                <a:highlight>
                  <a:srgbClr val="00FFFF"/>
                </a:highlight>
              </a:rPr>
              <a:t>Workshop#1: Online presentation on potential topics and directions (4 TUs)</a:t>
            </a:r>
          </a:p>
          <a:p>
            <a:pPr lvl="2"/>
            <a:r>
              <a:rPr lang="en-US" altLang="zh-CN" sz="1100" kern="0" dirty="0"/>
              <a:t>Jun 25/26, 2025</a:t>
            </a:r>
          </a:p>
          <a:p>
            <a:r>
              <a:rPr lang="en-US" altLang="zh-CN" sz="1600" b="1" kern="0" dirty="0"/>
              <a:t>Agenda</a:t>
            </a:r>
          </a:p>
          <a:p>
            <a:pPr marL="1144588" lvl="1" indent="-460375">
              <a:buFont typeface="+mj-lt"/>
              <a:buAutoNum type="arabicPeriod"/>
            </a:pPr>
            <a:r>
              <a:rPr lang="en-US" altLang="zh-CN" sz="1600" kern="0" dirty="0"/>
              <a:t>Opening of the workshop </a:t>
            </a:r>
          </a:p>
          <a:p>
            <a:pPr marL="1141413" lvl="1" indent="-457200">
              <a:buFont typeface="+mj-lt"/>
              <a:buAutoNum type="arabicPeriod"/>
            </a:pPr>
            <a:r>
              <a:rPr lang="en-US" altLang="zh-CN" sz="1600" kern="0" dirty="0">
                <a:solidFill>
                  <a:srgbClr val="0000FF"/>
                </a:solidFill>
              </a:rPr>
              <a:t>Contributions from 3GPP member companies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Contributions on potential Rel-20 management use cases and requirements, etc. 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Up to one contribution per company</a:t>
            </a:r>
          </a:p>
          <a:p>
            <a:pPr marL="1142962" lvl="1" indent="-457200">
              <a:buFont typeface="+mj-lt"/>
              <a:buAutoNum type="arabicPeriod" startAt="3"/>
            </a:pPr>
            <a:r>
              <a:rPr lang="en-US" altLang="zh-CN" sz="1600" kern="0" dirty="0"/>
              <a:t>Chairman's summary and open discussion</a:t>
            </a:r>
            <a:r>
              <a:rPr lang="en-US" altLang="zh-CN" sz="1600" i="1" kern="0" dirty="0">
                <a:solidFill>
                  <a:srgbClr val="FF0000"/>
                </a:solidFill>
              </a:rPr>
              <a:t> </a:t>
            </a:r>
          </a:p>
          <a:p>
            <a:pPr marL="1144588" lvl="1" indent="-460375">
              <a:buFont typeface="+mj-lt"/>
              <a:buAutoNum type="arabicPeriod" startAt="3"/>
            </a:pPr>
            <a:r>
              <a:rPr lang="en-US" altLang="zh-CN" sz="1600" kern="0" dirty="0"/>
              <a:t>Closing of the workshop</a:t>
            </a:r>
          </a:p>
          <a:p>
            <a:pPr marL="684213" lvl="1" indent="0">
              <a:buNone/>
            </a:pPr>
            <a:endParaRPr lang="en-US" altLang="zh-CN" sz="1600" kern="0" dirty="0"/>
          </a:p>
          <a:p>
            <a:pPr marL="608013" lvl="1" indent="-608013">
              <a:buBlip>
                <a:blip r:embed="rId3"/>
              </a:buBlip>
            </a:pPr>
            <a:r>
              <a:rPr lang="en-US" altLang="zh-CN" sz="1600" kern="0" dirty="0">
                <a:cs typeface="+mn-cs"/>
              </a:rPr>
              <a:t>Please feel free to contact Chair if you plan to provide presentation, and it will be helpful to make better planning for this activity.</a:t>
            </a:r>
            <a:endParaRPr lang="zh-CN" altLang="en-US" sz="1600" kern="0" dirty="0">
              <a:cs typeface="+mn-cs"/>
            </a:endParaRPr>
          </a:p>
          <a:p>
            <a:pPr marL="608013" lvl="1" indent="-608013">
              <a:buBlip>
                <a:blip r:embed="rId3"/>
              </a:buBlip>
            </a:pPr>
            <a:endParaRPr lang="en-US" altLang="zh-CN" sz="1600" kern="0" dirty="0">
              <a:cs typeface="+mn-cs"/>
            </a:endParaRPr>
          </a:p>
          <a:p>
            <a:pPr lvl="1"/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7546163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DE720-22CA-40DB-A2FF-36F8333D9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FC802-BE8F-4EF9-9692-AEFC26AF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94155890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13360" y="1629952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b="1" dirty="0">
                <a:latin typeface="+mn-lt"/>
              </a:rPr>
              <a:t>Option1: Q5 is counted: </a:t>
            </a:r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</a:p>
          <a:p>
            <a:r>
              <a:rPr lang="en-US" altLang="zh-CN" sz="1000" b="1" dirty="0">
                <a:solidFill>
                  <a:prstClr val="black"/>
                </a:solidFill>
                <a:latin typeface="Calibri"/>
              </a:rPr>
              <a:t>Option2: </a:t>
            </a:r>
            <a:r>
              <a:rPr lang="en-US" altLang="zh-CN" sz="1000" b="1" dirty="0">
                <a:latin typeface="+mn-lt"/>
              </a:rPr>
              <a:t>Q5 is not counted : </a:t>
            </a:r>
            <a:r>
              <a:rPr lang="en-US" altLang="zh-CN" sz="1000" dirty="0">
                <a:latin typeface="+mn-lt"/>
              </a:rPr>
              <a:t>Every day = 4 sessions (TUs),  total TU in 1 ordinary meeting (exclude closing plenary TUs) = 15 TUs</a:t>
            </a:r>
          </a:p>
          <a:p>
            <a:pPr marL="228600" indent="-228600">
              <a:buAutoNum type="arabicPeriod"/>
            </a:pPr>
            <a:endParaRPr lang="zh-CN" altLang="en-US" sz="100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25EA00-2662-4A9B-BBDE-E6CEEAD031C0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Q5 counted: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 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</a:p>
          <a:p>
            <a:pPr lvl="1"/>
            <a:r>
              <a:rPr lang="en-US" altLang="zh-CN" sz="1600" dirty="0">
                <a:solidFill>
                  <a:srgbClr val="0000FF"/>
                </a:solidFill>
              </a:rPr>
              <a:t>without Q5 counted: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 1 parallel (OAM) stream per session =&gt; 15 TUs per meeting (incl. 2 TUs as buffer) = 150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Assume Maintenance + Buffer = 33% =&gt; ~ 50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Resulting total TUs avail. f. SI/WI: 10 meetings x 15 sessions = 150 TU minus 50 =&gt; 100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With 12 SI/WI =&gt; Average 8 TU per SI/WI (0.8/meeting). </a:t>
            </a:r>
          </a:p>
          <a:p>
            <a:pPr lvl="2"/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0437E8-C18C-4968-8879-D6D41459719A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dirty="0"/>
              <a:t>SA5 Rel-20 OAM TU planning (Jan.2025~Mar.2027)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763970"/>
              </p:ext>
            </p:extLst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05546" y="1661214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678421" y="1031872"/>
            <a:ext cx="947883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b="1" dirty="0">
                <a:latin typeface="+mn-lt"/>
              </a:rPr>
              <a:t>Option1: Q5 is counted: </a:t>
            </a:r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  <a:p>
            <a:r>
              <a:rPr lang="en-US" altLang="zh-CN" sz="1000" b="1" dirty="0">
                <a:latin typeface="+mn-lt"/>
              </a:rPr>
              <a:t>Option2: Q5 is not counted : </a:t>
            </a:r>
            <a:r>
              <a:rPr lang="en-US" altLang="zh-CN" sz="1000" dirty="0">
                <a:latin typeface="+mn-lt"/>
              </a:rPr>
              <a:t>Every day = 4 sessions (TUs),  total TU in 1 ordinary meeting (exclude closing plenary and offline TUs) = 11 TUs</a:t>
            </a:r>
            <a:endParaRPr lang="zh-CN" altLang="en-US" sz="100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22F9A8-AF37-49F6-9095-7B655EECDE0A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588862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with Q5 counted: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lvl="1"/>
            <a:r>
              <a:rPr lang="en-US" altLang="zh-CN" sz="1600" dirty="0">
                <a:solidFill>
                  <a:srgbClr val="0000FF"/>
                </a:solidFill>
              </a:rPr>
              <a:t>without Q5 counted: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1 (CH) stream per session =&gt; 11 TUs per meeting (incl. 2 TUs as buffer) = 110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Assume Maintenance + Buffer = 33% as in SA2  =&gt; ~ 40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Resulting total TUs avail. f. SI/WI: 10 meetings x 10 sessions = 110 TU minus 40 =&gt; 70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With 9 SI/WI =&gt; Average 8 TU per SI/WI (0.8/meeting). </a:t>
            </a:r>
            <a:endParaRPr lang="en-US" sz="1200" dirty="0">
              <a:solidFill>
                <a:srgbClr val="0000FF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9A7FF6-3E86-4400-B858-1A12322CF943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245650"/>
              </p:ext>
            </p:extLst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340018\AppData\Roaming\eSpace_Desktop\UserData\z00340018\imagefiles\originalImgfiles\E281572D-0BDF-43F5-AECA-3A5D21BEB065.png">
            <a:extLst>
              <a:ext uri="{FF2B5EF4-FFF2-40B4-BE49-F238E27FC236}">
                <a16:creationId xmlns:a16="http://schemas.microsoft.com/office/drawing/2014/main" id="{8D6FB5A3-BE75-4B2A-B900-B77774053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90" y="1141486"/>
            <a:ext cx="5379835" cy="495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B73A834-FE96-4D3D-B514-F74B3097F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Sample of OAM TU planning and statistics</a:t>
            </a:r>
            <a:endParaRPr lang="zh-CN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B752F-D075-4C2A-A24B-4A76C95720FC}"/>
              </a:ext>
            </a:extLst>
          </p:cNvPr>
          <p:cNvSpPr txBox="1"/>
          <p:nvPr/>
        </p:nvSpPr>
        <p:spPr>
          <a:xfrm>
            <a:off x="698809" y="2877832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rapporteurs and agreed by the group</a:t>
            </a:r>
            <a:endParaRPr lang="zh-CN" altLang="en-US" sz="1400" dirty="0"/>
          </a:p>
        </p:txBody>
      </p:sp>
      <p:pic>
        <p:nvPicPr>
          <p:cNvPr id="1026" name="Picture 2" descr="C:\Users\z00340018\AppData\Roaming\eSpace_Desktop\UserData\z00340018\imagefiles\originalImgfiles\7A8990D9-78A3-4903-B698-8400C887E9E6.png">
            <a:extLst>
              <a:ext uri="{FF2B5EF4-FFF2-40B4-BE49-F238E27FC236}">
                <a16:creationId xmlns:a16="http://schemas.microsoft.com/office/drawing/2014/main" id="{9680A790-6C6D-4212-9FB5-5FC9B199D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55" y="1141486"/>
            <a:ext cx="5261403" cy="476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B75B9E-DC91-4B61-A6DE-A82F5A5810FA}"/>
              </a:ext>
            </a:extLst>
          </p:cNvPr>
          <p:cNvSpPr txBox="1"/>
          <p:nvPr/>
        </p:nvSpPr>
        <p:spPr>
          <a:xfrm>
            <a:off x="6673907" y="3981033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F4218-DCC2-4B71-B7DB-9DB0535965E8}"/>
              </a:ext>
            </a:extLst>
          </p:cNvPr>
          <p:cNvSpPr txBox="1"/>
          <p:nvPr/>
        </p:nvSpPr>
        <p:spPr>
          <a:xfrm rot="20264497">
            <a:off x="9593144" y="4865785"/>
            <a:ext cx="2145031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an example to illustrate TU planning and statistics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528535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F530B-7656-4CE4-A48C-7CE0A49F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SA#107 information: Rel-20 5GA timeline (ref:SP-250420)</a:t>
            </a:r>
            <a:endParaRPr lang="zh-CN" alt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DE6952-07A4-40A1-9453-09593028E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65" y="1724579"/>
            <a:ext cx="7053464" cy="404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90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9D950-E5FF-4005-910D-0A035AF00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SA#107 information: Overall 6G Workplan </a:t>
            </a:r>
            <a:endParaRPr lang="zh-CN" alt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F0121F-EA89-4615-B412-E4205F5EB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24" y="1932432"/>
            <a:ext cx="5797296" cy="38529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FCBBD2-C78D-4DCB-9D07-32F495DE0A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17776"/>
            <a:ext cx="5934979" cy="396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792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3EFBB-198B-47D3-8F45-3C8E581E2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13" y="1926336"/>
            <a:ext cx="5419845" cy="36273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43658A-16E2-442C-9073-AB43BBA4D7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7232" y="1734302"/>
            <a:ext cx="5773423" cy="415775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SA#107 information: Overall 6G Workplan 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0149942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CEDA936-10FB-4CD6-8DC7-B9A060454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74443515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06BF2-6BA9-49B8-A7B6-646CF2C82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 19~21 timelines with SA5</a:t>
            </a:r>
            <a:endParaRPr lang="zh-CN" alt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B339954-8146-4280-963D-A328AEBE9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704" y="1127946"/>
            <a:ext cx="9211854" cy="515156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4BF3C8D-515E-4D05-B91D-9298D49AA7D9}"/>
              </a:ext>
            </a:extLst>
          </p:cNvPr>
          <p:cNvSpPr/>
          <p:nvPr/>
        </p:nvSpPr>
        <p:spPr>
          <a:xfrm>
            <a:off x="8876478" y="6189730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  <p:sp>
        <p:nvSpPr>
          <p:cNvPr id="19" name="Chevron 58">
            <a:extLst>
              <a:ext uri="{FF2B5EF4-FFF2-40B4-BE49-F238E27FC236}">
                <a16:creationId xmlns:a16="http://schemas.microsoft.com/office/drawing/2014/main" id="{AB03A74D-A1BF-44C3-AFD5-97DFFAEF63C1}"/>
              </a:ext>
            </a:extLst>
          </p:cNvPr>
          <p:cNvSpPr/>
          <p:nvPr/>
        </p:nvSpPr>
        <p:spPr bwMode="auto">
          <a:xfrm>
            <a:off x="3323644" y="4066801"/>
            <a:ext cx="2361909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5GA 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8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0" name="Chevron 58">
            <a:extLst>
              <a:ext uri="{FF2B5EF4-FFF2-40B4-BE49-F238E27FC236}">
                <a16:creationId xmlns:a16="http://schemas.microsoft.com/office/drawing/2014/main" id="{6DB2592E-80C1-4A2B-8E12-8CA514196B84}"/>
              </a:ext>
            </a:extLst>
          </p:cNvPr>
          <p:cNvSpPr/>
          <p:nvPr/>
        </p:nvSpPr>
        <p:spPr bwMode="auto">
          <a:xfrm>
            <a:off x="3686742" y="5488841"/>
            <a:ext cx="1998812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study(ies)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4727D3E-A1C2-44BA-B4E7-64D2E4436024}"/>
              </a:ext>
            </a:extLst>
          </p:cNvPr>
          <p:cNvSpPr/>
          <p:nvPr/>
        </p:nvSpPr>
        <p:spPr bwMode="auto">
          <a:xfrm>
            <a:off x="1136116" y="2898169"/>
            <a:ext cx="2520531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5GA 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8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89422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0E34D-9C9F-4609-A944-E0D055A7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Detailed Rel-20 time plan with 5GA/6G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983E6-F8CF-4F6A-960A-86F451086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68627"/>
            <a:ext cx="10978464" cy="948793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GB" altLang="zh-CN" sz="1600" b="1" dirty="0"/>
              <a:t>Overall Plan:</a:t>
            </a:r>
          </a:p>
          <a:p>
            <a:pPr algn="ctr"/>
            <a:r>
              <a:rPr lang="en-GB" altLang="zh-CN" sz="1550" dirty="0"/>
              <a:t>Start of Rel-20: Jun.2025 (SA#108/SA5#161)</a:t>
            </a:r>
          </a:p>
          <a:p>
            <a:pPr algn="ctr"/>
            <a:r>
              <a:rPr lang="en-GB" altLang="zh-CN" sz="1550" dirty="0"/>
              <a:t>End of Rel-20: Mar.2027 (SA#115/SA5#171)</a:t>
            </a:r>
            <a:endParaRPr lang="zh-CN" altLang="en-US" sz="10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C55F42-DC8A-44FB-9DE1-6A11CB63075E}"/>
              </a:ext>
            </a:extLst>
          </p:cNvPr>
          <p:cNvSpPr/>
          <p:nvPr/>
        </p:nvSpPr>
        <p:spPr>
          <a:xfrm>
            <a:off x="647700" y="2284731"/>
            <a:ext cx="5448300" cy="357020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5GA Rel-20: </a:t>
            </a:r>
          </a:p>
          <a:p>
            <a:pPr lvl="0"/>
            <a:endParaRPr lang="en-GB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prime feature:</a:t>
            </a:r>
            <a:endParaRPr lang="zh-CN" altLang="zh-CN" sz="14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highlight>
                  <a:srgbClr val="FFFF00"/>
                </a:highlight>
                <a:latin typeface="Calibri"/>
              </a:rPr>
              <a:t>Some WIDs and </a:t>
            </a:r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All Prime SIDs to be agreed no later than May.2025(SA5#161) and target for approval in Jun.2025</a:t>
            </a:r>
            <a:r>
              <a:rPr lang="en-GB" altLang="zh-CN" sz="1400" dirty="0">
                <a:solidFill>
                  <a:srgbClr val="0000FF"/>
                </a:solidFill>
                <a:latin typeface="Calibri"/>
              </a:rPr>
              <a:t> (SA#108)</a:t>
            </a:r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. </a:t>
            </a: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It’s recommended to take max 6~9 months for study phase if normative work is planned for Rel-20. </a:t>
            </a:r>
            <a:endParaRPr lang="en-GB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study: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 right after 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Dec.2026 (SA#114/SA5#170)</a:t>
            </a:r>
          </a:p>
          <a:p>
            <a:pPr lvl="0"/>
            <a:endParaRPr lang="en-GB" altLang="zh-CN" sz="12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supporting to network feature</a:t>
            </a: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(SA5 is ready to support network features pending the availability of inputs from other WGs)</a:t>
            </a:r>
            <a:endParaRPr lang="en-GB" altLang="zh-CN" sz="1400" b="1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All supporting studies/normative WIDs to be agreed no later than May.2026 (SA5#167) and target for approval in Jun.2026 (SA#112). </a:t>
            </a:r>
            <a:endParaRPr lang="zh-CN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 (if needed):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right after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Jun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.2026 (SA#112/SA5#167)</a:t>
            </a:r>
            <a:endParaRPr lang="en-US" altLang="zh-CN" sz="1200" dirty="0">
              <a:solidFill>
                <a:prstClr val="black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Mar.2027 (SA#115/SA5#171)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914C5E-C134-4EE1-93F9-A3C283F4B47E}"/>
              </a:ext>
            </a:extLst>
          </p:cNvPr>
          <p:cNvSpPr/>
          <p:nvPr/>
        </p:nvSpPr>
        <p:spPr>
          <a:xfrm>
            <a:off x="6123288" y="2284731"/>
            <a:ext cx="5502876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6G SI Rel-20:</a:t>
            </a:r>
          </a:p>
          <a:p>
            <a:endParaRPr lang="en-US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Mar.2027 (SA#115/SA5#171)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54B90A-2B13-4280-A34D-43CCA2C2BD3C}"/>
              </a:ext>
            </a:extLst>
          </p:cNvPr>
          <p:cNvSpPr txBox="1"/>
          <p:nvPr/>
        </p:nvSpPr>
        <p:spPr>
          <a:xfrm rot="21008097">
            <a:off x="9304154" y="4507057"/>
            <a:ext cx="1868788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Updated based on endorsed time plan in SA5#159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50717048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15922" y="983445"/>
            <a:ext cx="9582630" cy="388638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74DF1C-D4B2-4B29-9583-E343538DDD0B}"/>
              </a:ext>
            </a:extLst>
          </p:cNvPr>
          <p:cNvSpPr/>
          <p:nvPr/>
        </p:nvSpPr>
        <p:spPr>
          <a:xfrm>
            <a:off x="1123822" y="5069883"/>
            <a:ext cx="7367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Note: for detailed TU calculation, see slides 13~18</a:t>
            </a:r>
          </a:p>
        </p:txBody>
      </p:sp>
    </p:spTree>
    <p:extLst>
      <p:ext uri="{BB962C8B-B14F-4D97-AF65-F5344CB8AC3E}">
        <p14:creationId xmlns:p14="http://schemas.microsoft.com/office/powerpoint/2010/main" val="14908319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200028</TotalTime>
  <Words>4733</Words>
  <Application>Microsoft Office PowerPoint</Application>
  <PresentationFormat>Widescreen</PresentationFormat>
  <Paragraphs>693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2" baseType="lpstr">
      <vt:lpstr>Batang</vt:lpstr>
      <vt:lpstr>Microsoft YaHei UI</vt:lpstr>
      <vt:lpstr>Montserrat</vt:lpstr>
      <vt:lpstr>ＭＳ Ｐゴシック</vt:lpstr>
      <vt:lpstr>ＭＳ Ｐゴシック</vt:lpstr>
      <vt:lpstr>Qualcomm Office Regular</vt:lpstr>
      <vt:lpstr>Söhne</vt:lpstr>
      <vt:lpstr>等线</vt:lpstr>
      <vt:lpstr>宋体</vt:lpstr>
      <vt:lpstr>Arial</vt:lpstr>
      <vt:lpstr>Calibri</vt:lpstr>
      <vt:lpstr>Times New Roman</vt:lpstr>
      <vt:lpstr>Wingdings</vt:lpstr>
      <vt:lpstr>Wingdings 3</vt:lpstr>
      <vt:lpstr>Office Theme</vt:lpstr>
      <vt:lpstr>   Rel-20 SA5 Work Planning SA5#160, Goteborg, Sweden, 07 - 11 April 2025 </vt:lpstr>
      <vt:lpstr>Content</vt:lpstr>
      <vt:lpstr>SA#107 information: Rel-20 5GA timeline (ref:SP-250420)</vt:lpstr>
      <vt:lpstr>SA#107 information: Overall 6G Workplan </vt:lpstr>
      <vt:lpstr>SA#107 information: Overall 6G Workplan </vt:lpstr>
      <vt:lpstr>Content</vt:lpstr>
      <vt:lpstr>Rel 19~21 timelines with SA5</vt:lpstr>
      <vt:lpstr>Detailed Rel-20 time plan with 5GA/6G</vt:lpstr>
      <vt:lpstr>SA5 Rel-20 Capacity Summary </vt:lpstr>
      <vt:lpstr>TU allocation portion of 5GA part/6G part in Rel-20</vt:lpstr>
      <vt:lpstr>Content</vt:lpstr>
      <vt:lpstr>PowerPoint Presentation</vt:lpstr>
      <vt:lpstr>SA5 Rel-20 5GA Content Definition steps</vt:lpstr>
      <vt:lpstr>Content</vt:lpstr>
      <vt:lpstr>PowerPoint Presentation</vt:lpstr>
      <vt:lpstr>SA5 Rel-20 6G Content Definition steps</vt:lpstr>
      <vt:lpstr>PowerPoint Presentation</vt:lpstr>
      <vt:lpstr>Rel-20 6G management features workshop</vt:lpstr>
      <vt:lpstr>Content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Sample of OAM TU planning and statistics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0411</cp:lastModifiedBy>
  <cp:revision>4142</cp:revision>
  <dcterms:created xsi:type="dcterms:W3CDTF">2008-08-30T09:32:10Z</dcterms:created>
  <dcterms:modified xsi:type="dcterms:W3CDTF">2025-04-11T10:51:41Z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